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3" r:id="rId2"/>
  </p:sldMasterIdLst>
  <p:notesMasterIdLst>
    <p:notesMasterId r:id="rId38"/>
  </p:notesMasterIdLst>
  <p:handoutMasterIdLst>
    <p:handoutMasterId r:id="rId39"/>
  </p:handoutMasterIdLst>
  <p:sldIdLst>
    <p:sldId id="258" r:id="rId3"/>
    <p:sldId id="292" r:id="rId4"/>
    <p:sldId id="259" r:id="rId5"/>
    <p:sldId id="260" r:id="rId6"/>
    <p:sldId id="261" r:id="rId7"/>
    <p:sldId id="262" r:id="rId8"/>
    <p:sldId id="263" r:id="rId9"/>
    <p:sldId id="264" r:id="rId10"/>
    <p:sldId id="294" r:id="rId11"/>
    <p:sldId id="267" r:id="rId12"/>
    <p:sldId id="265" r:id="rId13"/>
    <p:sldId id="268" r:id="rId14"/>
    <p:sldId id="269" r:id="rId15"/>
    <p:sldId id="270" r:id="rId16"/>
    <p:sldId id="271" r:id="rId17"/>
    <p:sldId id="272" r:id="rId18"/>
    <p:sldId id="273" r:id="rId19"/>
    <p:sldId id="274" r:id="rId20"/>
    <p:sldId id="295" r:id="rId21"/>
    <p:sldId id="276" r:id="rId22"/>
    <p:sldId id="277" r:id="rId23"/>
    <p:sldId id="278" r:id="rId24"/>
    <p:sldId id="279" r:id="rId25"/>
    <p:sldId id="280" r:id="rId26"/>
    <p:sldId id="296" r:id="rId27"/>
    <p:sldId id="282" r:id="rId28"/>
    <p:sldId id="283" r:id="rId29"/>
    <p:sldId id="284" r:id="rId30"/>
    <p:sldId id="285" r:id="rId31"/>
    <p:sldId id="286" r:id="rId32"/>
    <p:sldId id="287" r:id="rId33"/>
    <p:sldId id="288" r:id="rId34"/>
    <p:sldId id="289" r:id="rId35"/>
    <p:sldId id="290" r:id="rId36"/>
    <p:sldId id="291" r:id="rId37"/>
  </p:sldIdLst>
  <p:sldSz cx="9144000" cy="6858000" type="screen4x3"/>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8"/>
    <p:restoredTop sz="63914" autoAdjust="0"/>
  </p:normalViewPr>
  <p:slideViewPr>
    <p:cSldViewPr snapToGrid="0" snapToObjects="1">
      <p:cViewPr varScale="1">
        <p:scale>
          <a:sx n="47" d="100"/>
          <a:sy n="47" d="100"/>
        </p:scale>
        <p:origin x="2046" y="5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handoutMaster" Target="handoutMasters/handoutMaster1.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ED3ACBF3-8092-44B7-9F0A-37065B85515C}" type="datetimeFigureOut">
              <a:rPr lang="en-US" smtClean="0"/>
              <a:pPr/>
              <a:t>10/13/2020</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D6706806-CC00-4EC3-A05E-CD53A7734CB8}" type="slidenum">
              <a:rPr lang="en-US" smtClean="0"/>
              <a:pPr/>
              <a:t>‹#›</a:t>
            </a:fld>
            <a:endParaRPr lang="en-US"/>
          </a:p>
        </p:txBody>
      </p:sp>
    </p:spTree>
    <p:extLst>
      <p:ext uri="{BB962C8B-B14F-4D97-AF65-F5344CB8AC3E}">
        <p14:creationId xmlns:p14="http://schemas.microsoft.com/office/powerpoint/2010/main" val="102311200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28F46324-5050-4045-9233-9B692BF7376A}" type="datetimeFigureOut">
              <a:rPr lang="en-US" smtClean="0"/>
              <a:pPr/>
              <a:t>10/13/2020</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B63A376C-815E-4C1D-AD87-455D37107B52}" type="slidenum">
              <a:rPr lang="en-US" smtClean="0"/>
              <a:pPr/>
              <a:t>‹#›</a:t>
            </a:fld>
            <a:endParaRPr lang="en-US"/>
          </a:p>
        </p:txBody>
      </p:sp>
    </p:spTree>
    <p:extLst>
      <p:ext uri="{BB962C8B-B14F-4D97-AF65-F5344CB8AC3E}">
        <p14:creationId xmlns:p14="http://schemas.microsoft.com/office/powerpoint/2010/main" val="35332948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DB12EE8C-201C-4FAE-8F65-BD3B8C7FC090}" type="slidenum">
              <a:rPr lang="en-US" smtClean="0"/>
              <a:pPr>
                <a:defRPr/>
              </a:pPr>
              <a:t>1</a:t>
            </a:fld>
            <a:endParaRPr lang="en-US"/>
          </a:p>
        </p:txBody>
      </p:sp>
    </p:spTree>
    <p:extLst>
      <p:ext uri="{BB962C8B-B14F-4D97-AF65-F5344CB8AC3E}">
        <p14:creationId xmlns:p14="http://schemas.microsoft.com/office/powerpoint/2010/main" val="10409671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Understanding the state agency that oversees fish and wildlife resources in Massachusetts</a:t>
            </a:r>
          </a:p>
        </p:txBody>
      </p:sp>
      <p:sp>
        <p:nvSpPr>
          <p:cNvPr id="4" name="Slide Number Placeholder 3"/>
          <p:cNvSpPr>
            <a:spLocks noGrp="1"/>
          </p:cNvSpPr>
          <p:nvPr>
            <p:ph type="sldNum" sz="quarter" idx="5"/>
          </p:nvPr>
        </p:nvSpPr>
        <p:spPr/>
        <p:txBody>
          <a:bodyPr/>
          <a:lstStyle/>
          <a:p>
            <a:fld id="{B63A376C-815E-4C1D-AD87-455D37107B52}" type="slidenum">
              <a:rPr lang="en-US" smtClean="0"/>
              <a:pPr/>
              <a:t>3</a:t>
            </a:fld>
            <a:endParaRPr lang="en-US"/>
          </a:p>
        </p:txBody>
      </p:sp>
    </p:spTree>
    <p:extLst>
      <p:ext uri="{BB962C8B-B14F-4D97-AF65-F5344CB8AC3E}">
        <p14:creationId xmlns:p14="http://schemas.microsoft.com/office/powerpoint/2010/main" val="10140197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p>
            <a:fld id="{50465F1A-76A3-4FEE-BD06-E410BC2EEE15}" type="slidenum">
              <a:rPr lang="en-US" smtClean="0"/>
              <a:pPr/>
              <a:t>4</a:t>
            </a:fld>
            <a:endParaRPr lang="en-US" dirty="0"/>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p:spPr>
        <p:txBody>
          <a:bodyPr/>
          <a:lstStyle/>
          <a:p>
            <a:pPr eaLnBrk="1" hangingPunct="1"/>
            <a:r>
              <a:rPr lang="en-US" dirty="0"/>
              <a:t>Although there is a lot of information to learn about wildlife, and the other natural resource areas (soils, forest, water)  it becomes more manageable being guided by the learning objectives from which this PowerPoint is based. Incorporating the wildlife information, along with the other topic areas, into your current issue presentation is valuable in reinforcing how all natural resource topics are linked to everything else!</a:t>
            </a:r>
          </a:p>
        </p:txBody>
      </p:sp>
    </p:spTree>
    <p:extLst>
      <p:ext uri="{BB962C8B-B14F-4D97-AF65-F5344CB8AC3E}">
        <p14:creationId xmlns:p14="http://schemas.microsoft.com/office/powerpoint/2010/main" val="29230191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Four key topic areas for the wildlife learning objectives and the multiple relevant learning objectives within each of the four key wildlife topic areas. More detailed descriptions of the learning objectives can be found at https://maenvirothon.files.wordpress.com/2015/06/ncf-wildlife-learning-objectives.pdf</a:t>
            </a:r>
          </a:p>
        </p:txBody>
      </p:sp>
      <p:sp>
        <p:nvSpPr>
          <p:cNvPr id="4" name="Slide Number Placeholder 3"/>
          <p:cNvSpPr>
            <a:spLocks noGrp="1"/>
          </p:cNvSpPr>
          <p:nvPr>
            <p:ph type="sldNum" sz="quarter" idx="5"/>
          </p:nvPr>
        </p:nvSpPr>
        <p:spPr/>
        <p:txBody>
          <a:bodyPr/>
          <a:lstStyle/>
          <a:p>
            <a:fld id="{B63A376C-815E-4C1D-AD87-455D37107B52}" type="slidenum">
              <a:rPr lang="en-US" smtClean="0"/>
              <a:pPr/>
              <a:t>5</a:t>
            </a:fld>
            <a:endParaRPr lang="en-US"/>
          </a:p>
        </p:txBody>
      </p:sp>
    </p:spTree>
    <p:extLst>
      <p:ext uri="{BB962C8B-B14F-4D97-AF65-F5344CB8AC3E}">
        <p14:creationId xmlns:p14="http://schemas.microsoft.com/office/powerpoint/2010/main" val="16771648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order for one to learn about wildlife one must first know what wildlife is. Can students name several examples of </a:t>
            </a:r>
            <a:r>
              <a:rPr lang="en-US" b="1" u="sng" dirty="0"/>
              <a:t>Massachusetts</a:t>
            </a:r>
            <a:r>
              <a:rPr lang="en-US" dirty="0"/>
              <a:t> wildlife including insects, spiders, birds, reptiles, fish, amphibians, mammals?</a:t>
            </a:r>
          </a:p>
        </p:txBody>
      </p:sp>
      <p:sp>
        <p:nvSpPr>
          <p:cNvPr id="4" name="Slide Number Placeholder 3"/>
          <p:cNvSpPr>
            <a:spLocks noGrp="1"/>
          </p:cNvSpPr>
          <p:nvPr>
            <p:ph type="sldNum" sz="quarter" idx="5"/>
          </p:nvPr>
        </p:nvSpPr>
        <p:spPr/>
        <p:txBody>
          <a:bodyPr/>
          <a:lstStyle/>
          <a:p>
            <a:fld id="{B63A376C-815E-4C1D-AD87-455D37107B52}" type="slidenum">
              <a:rPr lang="en-US" smtClean="0"/>
              <a:pPr/>
              <a:t>6</a:t>
            </a:fld>
            <a:endParaRPr lang="en-US"/>
          </a:p>
        </p:txBody>
      </p:sp>
    </p:spTree>
    <p:extLst>
      <p:ext uri="{BB962C8B-B14F-4D97-AF65-F5344CB8AC3E}">
        <p14:creationId xmlns:p14="http://schemas.microsoft.com/office/powerpoint/2010/main" val="41416630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a:ln/>
        </p:spPr>
      </p:sp>
      <p:sp>
        <p:nvSpPr>
          <p:cNvPr id="38915" name="Notes Placeholder 2"/>
          <p:cNvSpPr>
            <a:spLocks noGrp="1"/>
          </p:cNvSpPr>
          <p:nvPr>
            <p:ph type="body" idx="1"/>
          </p:nvPr>
        </p:nvSpPr>
        <p:spPr>
          <a:noFill/>
          <a:ln/>
        </p:spPr>
        <p:txBody>
          <a:bodyPr/>
          <a:lstStyle/>
          <a:p>
            <a:pPr>
              <a:buFont typeface="Arial" charset="0"/>
              <a:buChar char="•"/>
            </a:pPr>
            <a:r>
              <a:rPr lang="en-US" dirty="0"/>
              <a:t>Identify species – How would you go about identifying these two species? (color, shape, size, habitat, group (amphib bird, mammal, etc.), use of resources (field guides, state list of wildlife), etc.</a:t>
            </a:r>
          </a:p>
          <a:p>
            <a:pPr>
              <a:buFont typeface="Arial" charset="0"/>
              <a:buChar char="•"/>
            </a:pPr>
            <a:endParaRPr lang="en-US" dirty="0"/>
          </a:p>
          <a:p>
            <a:pPr>
              <a:buFont typeface="Arial" charset="0"/>
              <a:buNone/>
            </a:pPr>
            <a:r>
              <a:rPr lang="en-US" dirty="0"/>
              <a:t>*HOMEWORK:</a:t>
            </a:r>
            <a:r>
              <a:rPr lang="en-US" baseline="0" dirty="0"/>
              <a:t> using local field guide resources determine distribution, food habit, habitat, breeding &amp; other behavior, size, state status (</a:t>
            </a:r>
            <a:r>
              <a:rPr lang="en-US" baseline="0" dirty="0" err="1"/>
              <a:t>ie</a:t>
            </a:r>
            <a:r>
              <a:rPr lang="en-US" baseline="0" dirty="0"/>
              <a:t>. Listed species?) of these two species.</a:t>
            </a:r>
            <a:endParaRPr lang="en-US" dirty="0"/>
          </a:p>
        </p:txBody>
      </p:sp>
      <p:sp>
        <p:nvSpPr>
          <p:cNvPr id="38916" name="Slide Number Placeholder 3"/>
          <p:cNvSpPr>
            <a:spLocks noGrp="1"/>
          </p:cNvSpPr>
          <p:nvPr>
            <p:ph type="sldNum" sz="quarter" idx="5"/>
          </p:nvPr>
        </p:nvSpPr>
        <p:spPr>
          <a:noFill/>
        </p:spPr>
        <p:txBody>
          <a:bodyPr/>
          <a:lstStyle/>
          <a:p>
            <a:fld id="{B4CBB5D3-F5FA-45D6-9D65-E42B91E165A9}" type="slidenum">
              <a:rPr lang="en-US" smtClean="0"/>
              <a:pPr/>
              <a:t>7</a:t>
            </a:fld>
            <a:endParaRPr lang="en-US"/>
          </a:p>
        </p:txBody>
      </p:sp>
    </p:spTree>
    <p:extLst>
      <p:ext uri="{BB962C8B-B14F-4D97-AF65-F5344CB8AC3E}">
        <p14:creationId xmlns:p14="http://schemas.microsoft.com/office/powerpoint/2010/main" val="31052538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*Understanding wildlife</a:t>
            </a:r>
            <a:r>
              <a:rPr lang="en-US" baseline="0" dirty="0"/>
              <a:t> &amp; their use of habitats by interpreting/identifying the animal and the signs they leave by becoming a nature detective and perfecting your observation skills. Become familiar with the wildlife that live in Massachusetts.</a:t>
            </a:r>
            <a:endParaRPr lang="en-US" dirty="0"/>
          </a:p>
        </p:txBody>
      </p:sp>
      <p:sp>
        <p:nvSpPr>
          <p:cNvPr id="4" name="Slide Number Placeholder 3"/>
          <p:cNvSpPr>
            <a:spLocks noGrp="1"/>
          </p:cNvSpPr>
          <p:nvPr>
            <p:ph type="sldNum" sz="quarter" idx="10"/>
          </p:nvPr>
        </p:nvSpPr>
        <p:spPr/>
        <p:txBody>
          <a:bodyPr/>
          <a:lstStyle/>
          <a:p>
            <a:pPr>
              <a:defRPr/>
            </a:pPr>
            <a:fld id="{DB12EE8C-201C-4FAE-8F65-BD3B8C7FC090}" type="slidenum">
              <a:rPr lang="en-US" smtClean="0"/>
              <a:pPr>
                <a:defRPr/>
              </a:pPr>
              <a:t>8</a:t>
            </a:fld>
            <a:endParaRPr lang="en-US"/>
          </a:p>
        </p:txBody>
      </p:sp>
    </p:spTree>
    <p:extLst>
      <p:ext uri="{BB962C8B-B14F-4D97-AF65-F5344CB8AC3E}">
        <p14:creationId xmlns:p14="http://schemas.microsoft.com/office/powerpoint/2010/main" val="2714814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63A376C-815E-4C1D-AD87-455D37107B52}" type="slidenum">
              <a:rPr lang="en-US" smtClean="0"/>
              <a:pPr/>
              <a:t>9</a:t>
            </a:fld>
            <a:endParaRPr lang="en-US"/>
          </a:p>
        </p:txBody>
      </p:sp>
    </p:spTree>
    <p:extLst>
      <p:ext uri="{BB962C8B-B14F-4D97-AF65-F5344CB8AC3E}">
        <p14:creationId xmlns:p14="http://schemas.microsoft.com/office/powerpoint/2010/main" val="21537532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topic areas to understand when learning about wildlife ecology</a:t>
            </a:r>
          </a:p>
        </p:txBody>
      </p:sp>
      <p:sp>
        <p:nvSpPr>
          <p:cNvPr id="4" name="Slide Number Placeholder 3"/>
          <p:cNvSpPr>
            <a:spLocks noGrp="1"/>
          </p:cNvSpPr>
          <p:nvPr>
            <p:ph type="sldNum" sz="quarter" idx="5"/>
          </p:nvPr>
        </p:nvSpPr>
        <p:spPr/>
        <p:txBody>
          <a:bodyPr/>
          <a:lstStyle/>
          <a:p>
            <a:fld id="{B63A376C-815E-4C1D-AD87-455D37107B52}" type="slidenum">
              <a:rPr lang="en-US" smtClean="0"/>
              <a:pPr/>
              <a:t>10</a:t>
            </a:fld>
            <a:endParaRPr lang="en-US"/>
          </a:p>
        </p:txBody>
      </p:sp>
    </p:spTree>
    <p:extLst>
      <p:ext uri="{BB962C8B-B14F-4D97-AF65-F5344CB8AC3E}">
        <p14:creationId xmlns:p14="http://schemas.microsoft.com/office/powerpoint/2010/main" val="2471325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600" dirty="0">
                <a:latin typeface="Comic Sans MS" pitchFamily="66" charset="0"/>
              </a:rPr>
              <a:t>*</a:t>
            </a:r>
            <a:r>
              <a:rPr lang="en-US" sz="1200" dirty="0" err="1">
                <a:latin typeface="Calibri" panose="020F0502020204030204" pitchFamily="34" charset="0"/>
                <a:cs typeface="Calibri" panose="020F0502020204030204" pitchFamily="34" charset="0"/>
              </a:rPr>
              <a:t>Abiotic</a:t>
            </a:r>
            <a:r>
              <a:rPr lang="en-US" sz="1200" dirty="0">
                <a:latin typeface="Calibri" panose="020F0502020204030204" pitchFamily="34" charset="0"/>
                <a:cs typeface="Calibri" panose="020F0502020204030204" pitchFamily="34" charset="0"/>
              </a:rPr>
              <a:t> = non-living </a:t>
            </a:r>
            <a:r>
              <a:rPr lang="en-US" sz="1200" dirty="0" err="1">
                <a:latin typeface="Calibri" panose="020F0502020204030204" pitchFamily="34" charset="0"/>
                <a:cs typeface="Calibri" panose="020F0502020204030204" pitchFamily="34" charset="0"/>
              </a:rPr>
              <a:t>ie</a:t>
            </a:r>
            <a:r>
              <a:rPr lang="en-US" sz="1200" dirty="0">
                <a:latin typeface="Calibri" panose="020F0502020204030204" pitchFamily="34" charset="0"/>
                <a:cs typeface="Calibri" panose="020F0502020204030204" pitchFamily="34" charset="0"/>
              </a:rPr>
              <a:t>. soil, air, water, sunlight, temperature, etc.</a:t>
            </a:r>
          </a:p>
          <a:p>
            <a:r>
              <a:rPr lang="en-US" sz="1200" dirty="0">
                <a:latin typeface="Calibri" panose="020F0502020204030204" pitchFamily="34" charset="0"/>
                <a:cs typeface="Calibri" panose="020F0502020204030204" pitchFamily="34" charset="0"/>
              </a:rPr>
              <a:t>*Biotic = living </a:t>
            </a:r>
            <a:r>
              <a:rPr lang="en-US" sz="1200" dirty="0" err="1">
                <a:latin typeface="Calibri" panose="020F0502020204030204" pitchFamily="34" charset="0"/>
                <a:cs typeface="Calibri" panose="020F0502020204030204" pitchFamily="34" charset="0"/>
              </a:rPr>
              <a:t>organisma</a:t>
            </a:r>
            <a:endParaRPr lang="en-US" sz="1200" dirty="0">
              <a:latin typeface="Calibri" panose="020F0502020204030204" pitchFamily="34" charset="0"/>
              <a:cs typeface="Calibri" panose="020F0502020204030204" pitchFamily="34" charset="0"/>
            </a:endParaRPr>
          </a:p>
          <a:p>
            <a:r>
              <a:rPr lang="en-US" sz="1200" dirty="0">
                <a:latin typeface="Calibri" panose="020F0502020204030204" pitchFamily="34" charset="0"/>
                <a:cs typeface="Calibri" panose="020F0502020204030204" pitchFamily="34" charset="0"/>
              </a:rPr>
              <a:t>*Looking at the bigger picture (ecosystem)</a:t>
            </a:r>
          </a:p>
          <a:p>
            <a:r>
              <a:rPr lang="en-US" sz="1200" dirty="0">
                <a:latin typeface="Calibri" panose="020F0502020204030204" pitchFamily="34" charset="0"/>
                <a:cs typeface="Calibri" panose="020F0502020204030204" pitchFamily="34" charset="0"/>
              </a:rPr>
              <a:t>*Productivity of ecosystem is greater when species diversity is higher   (biodiversity)</a:t>
            </a:r>
          </a:p>
          <a:p>
            <a:r>
              <a:rPr lang="en-US" sz="1200" dirty="0">
                <a:latin typeface="Calibri" panose="020F0502020204030204" pitchFamily="34" charset="0"/>
                <a:cs typeface="Calibri" panose="020F0502020204030204" pitchFamily="34" charset="0"/>
              </a:rPr>
              <a:t>*Identify each of the species shown and explain their role within the ecosystem</a:t>
            </a:r>
          </a:p>
        </p:txBody>
      </p:sp>
      <p:sp>
        <p:nvSpPr>
          <p:cNvPr id="4" name="Slide Number Placeholder 3"/>
          <p:cNvSpPr>
            <a:spLocks noGrp="1"/>
          </p:cNvSpPr>
          <p:nvPr>
            <p:ph type="sldNum" sz="quarter" idx="10"/>
          </p:nvPr>
        </p:nvSpPr>
        <p:spPr/>
        <p:txBody>
          <a:bodyPr/>
          <a:lstStyle/>
          <a:p>
            <a:pPr>
              <a:defRPr/>
            </a:pPr>
            <a:fld id="{DB12EE8C-201C-4FAE-8F65-BD3B8C7FC090}" type="slidenum">
              <a:rPr lang="en-US" smtClean="0"/>
              <a:pPr>
                <a:defRPr/>
              </a:pPr>
              <a:t>11</a:t>
            </a:fld>
            <a:endParaRPr lang="en-US"/>
          </a:p>
        </p:txBody>
      </p:sp>
    </p:spTree>
    <p:extLst>
      <p:ext uri="{BB962C8B-B14F-4D97-AF65-F5344CB8AC3E}">
        <p14:creationId xmlns:p14="http://schemas.microsoft.com/office/powerpoint/2010/main" val="35150686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eaLnBrk="1" hangingPunct="1">
              <a:buFont typeface="Arial" charset="0"/>
              <a:buNone/>
            </a:pPr>
            <a:r>
              <a:rPr lang="en-US" b="1" baseline="0" dirty="0"/>
              <a:t>The four factors you are going to assess to determine if a habitat is suitable for a garden spider, field mouse, brook trout</a:t>
            </a:r>
            <a:r>
              <a:rPr lang="en-US" baseline="0" dirty="0"/>
              <a:t>, </a:t>
            </a:r>
            <a:r>
              <a:rPr lang="en-US" b="1" baseline="0" dirty="0"/>
              <a:t>chickadee, dragonfly, timber rattlesnake, black bear or moose?</a:t>
            </a:r>
          </a:p>
          <a:p>
            <a:pPr eaLnBrk="1" hangingPunct="1">
              <a:buFont typeface="Arial" charset="0"/>
              <a:buNone/>
            </a:pPr>
            <a:endParaRPr lang="en-US" dirty="0"/>
          </a:p>
          <a:p>
            <a:r>
              <a:rPr lang="en-US" dirty="0"/>
              <a:t>*May vary daily, seasonally and during the life stages of species</a:t>
            </a:r>
          </a:p>
          <a:p>
            <a:r>
              <a:rPr lang="en-US" dirty="0"/>
              <a:t>*Food-generalists and specialists  </a:t>
            </a:r>
          </a:p>
          <a:p>
            <a:r>
              <a:rPr lang="en-US" dirty="0"/>
              <a:t>*Water-essential for all living organisms</a:t>
            </a:r>
          </a:p>
          <a:p>
            <a:r>
              <a:rPr lang="en-US" dirty="0"/>
              <a:t>*Food</a:t>
            </a:r>
            <a:r>
              <a:rPr lang="en-US" baseline="0" dirty="0"/>
              <a:t> &amp; water – may be variable throughout the year with regard to availability &amp; quality</a:t>
            </a:r>
          </a:p>
          <a:p>
            <a:r>
              <a:rPr lang="en-US" baseline="0" dirty="0"/>
              <a:t>*Shelter – protection from adverse weather, escape predators, courtship displays, nesting/rearing young,              	roosting</a:t>
            </a:r>
          </a:p>
          <a:p>
            <a:r>
              <a:rPr lang="en-US" baseline="0" dirty="0"/>
              <a:t>*Space – wildlife requires areas to establish home ranges &amp; territory as well as raise young. Every species has a </a:t>
            </a:r>
          </a:p>
          <a:p>
            <a:r>
              <a:rPr lang="en-US" baseline="0" dirty="0"/>
              <a:t>	minimum space requirement for obtaining food, water, shelter</a:t>
            </a:r>
          </a:p>
          <a:p>
            <a:r>
              <a:rPr lang="en-US" baseline="0" dirty="0"/>
              <a:t>*Arrangement- how water, food, shelter, and space are positioned in relation to each other within a habitat</a:t>
            </a:r>
          </a:p>
          <a:p>
            <a:r>
              <a:rPr lang="en-US" baseline="0" dirty="0"/>
              <a:t>*Each species has its own set of specific habitat requirements	</a:t>
            </a:r>
            <a:endParaRPr lang="en-US" dirty="0"/>
          </a:p>
        </p:txBody>
      </p:sp>
      <p:sp>
        <p:nvSpPr>
          <p:cNvPr id="4" name="Slide Number Placeholder 3"/>
          <p:cNvSpPr>
            <a:spLocks noGrp="1"/>
          </p:cNvSpPr>
          <p:nvPr>
            <p:ph type="sldNum" sz="quarter" idx="10"/>
          </p:nvPr>
        </p:nvSpPr>
        <p:spPr/>
        <p:txBody>
          <a:bodyPr/>
          <a:lstStyle/>
          <a:p>
            <a:pPr>
              <a:defRPr/>
            </a:pPr>
            <a:fld id="{DB12EE8C-201C-4FAE-8F65-BD3B8C7FC090}" type="slidenum">
              <a:rPr lang="en-US" smtClean="0"/>
              <a:pPr>
                <a:defRPr/>
              </a:pPr>
              <a:t>12</a:t>
            </a:fld>
            <a:endParaRPr lang="en-US"/>
          </a:p>
        </p:txBody>
      </p:sp>
    </p:spTree>
    <p:extLst>
      <p:ext uri="{BB962C8B-B14F-4D97-AF65-F5344CB8AC3E}">
        <p14:creationId xmlns:p14="http://schemas.microsoft.com/office/powerpoint/2010/main" val="12181906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a:ln/>
        </p:spPr>
      </p:sp>
      <p:sp>
        <p:nvSpPr>
          <p:cNvPr id="39939" name="Notes Placeholder 2"/>
          <p:cNvSpPr>
            <a:spLocks noGrp="1"/>
          </p:cNvSpPr>
          <p:nvPr>
            <p:ph type="body" idx="1"/>
          </p:nvPr>
        </p:nvSpPr>
        <p:spPr>
          <a:noFill/>
          <a:ln/>
        </p:spPr>
        <p:txBody>
          <a:bodyPr>
            <a:normAutofit lnSpcReduction="10000"/>
          </a:bodyPr>
          <a:lstStyle/>
          <a:p>
            <a:pPr eaLnBrk="1" hangingPunct="1">
              <a:buFont typeface="Arial" charset="0"/>
              <a:buNone/>
            </a:pPr>
            <a:r>
              <a:rPr lang="en-US" dirty="0"/>
              <a:t>*</a:t>
            </a:r>
            <a:r>
              <a:rPr lang="en-US" b="1" baseline="0" dirty="0"/>
              <a:t>What four factors are you going to assess to determine if a habitat is suitable for a garden spider, field mouse, brook trout</a:t>
            </a:r>
            <a:r>
              <a:rPr lang="en-US" baseline="0" dirty="0"/>
              <a:t>, </a:t>
            </a:r>
            <a:r>
              <a:rPr lang="en-US" b="1" baseline="0" dirty="0"/>
              <a:t>chickadee, dragonfly, timber rattlesnake, black bear or moose?</a:t>
            </a:r>
            <a:endParaRPr lang="en-US" dirty="0"/>
          </a:p>
          <a:p>
            <a:pPr eaLnBrk="1" hangingPunct="1">
              <a:buFont typeface="Arial" charset="0"/>
              <a:buNone/>
            </a:pPr>
            <a:r>
              <a:rPr lang="en-US" dirty="0"/>
              <a:t>*reading the landscape is critical</a:t>
            </a:r>
            <a:r>
              <a:rPr lang="en-US" baseline="0" dirty="0"/>
              <a:t> to wildlife management</a:t>
            </a:r>
          </a:p>
          <a:p>
            <a:pPr eaLnBrk="1" hangingPunct="1">
              <a:buFont typeface="Arial" charset="0"/>
              <a:buNone/>
            </a:pPr>
            <a:r>
              <a:rPr lang="en-US" baseline="0" dirty="0"/>
              <a:t>*habitat changes over time – succession (gradual change in plant species)</a:t>
            </a:r>
          </a:p>
          <a:p>
            <a:pPr eaLnBrk="1" hangingPunct="1">
              <a:buFont typeface="Arial" charset="0"/>
              <a:buNone/>
            </a:pPr>
            <a:r>
              <a:rPr lang="en-US" baseline="0" dirty="0"/>
              <a:t>*thoroughly describe each of the habitats shown – what do you observe starting from the foreground to the background</a:t>
            </a:r>
          </a:p>
          <a:p>
            <a:pPr eaLnBrk="1" hangingPunct="1">
              <a:buFont typeface="Arial" charset="0"/>
              <a:buNone/>
            </a:pPr>
            <a:endParaRPr lang="en-US" baseline="0" dirty="0"/>
          </a:p>
          <a:p>
            <a:pPr eaLnBrk="1" hangingPunct="1">
              <a:buFont typeface="Arial" charset="0"/>
              <a:buNone/>
            </a:pPr>
            <a:r>
              <a:rPr lang="en-US" baseline="0" dirty="0"/>
              <a:t>*the composition of wildlife changes as habitat changes</a:t>
            </a:r>
          </a:p>
          <a:p>
            <a:pPr eaLnBrk="1" hangingPunct="1">
              <a:buFont typeface="Arial" charset="0"/>
              <a:buNone/>
            </a:pPr>
            <a:endParaRPr lang="en-US" baseline="0" dirty="0"/>
          </a:p>
          <a:p>
            <a:pPr eaLnBrk="1" hangingPunct="1">
              <a:buFont typeface="Arial" charset="0"/>
              <a:buNone/>
            </a:pPr>
            <a:r>
              <a:rPr lang="en-US" baseline="0" dirty="0"/>
              <a:t>*wildlife is dependent on the vegetation that supports them</a:t>
            </a:r>
          </a:p>
          <a:p>
            <a:pPr eaLnBrk="1" hangingPunct="1">
              <a:buFont typeface="Arial" charset="0"/>
              <a:buNone/>
            </a:pPr>
            <a:endParaRPr lang="en-US" baseline="0" dirty="0"/>
          </a:p>
          <a:p>
            <a:pPr eaLnBrk="1" hangingPunct="1">
              <a:buFont typeface="Arial" charset="0"/>
              <a:buNone/>
            </a:pPr>
            <a:r>
              <a:rPr lang="en-US" baseline="0" dirty="0"/>
              <a:t>*wildlife often depends on several </a:t>
            </a:r>
            <a:r>
              <a:rPr lang="en-US" baseline="0" dirty="0" err="1"/>
              <a:t>successional</a:t>
            </a:r>
            <a:r>
              <a:rPr lang="en-US" baseline="0" dirty="0"/>
              <a:t> stages</a:t>
            </a:r>
          </a:p>
          <a:p>
            <a:pPr eaLnBrk="1" hangingPunct="1">
              <a:buFont typeface="Arial" charset="0"/>
              <a:buNone/>
            </a:pPr>
            <a:endParaRPr lang="en-US" baseline="0" dirty="0"/>
          </a:p>
          <a:p>
            <a:pPr eaLnBrk="1" hangingPunct="1">
              <a:buFont typeface="Arial" charset="0"/>
              <a:buNone/>
            </a:pPr>
            <a:r>
              <a:rPr lang="en-US" baseline="0" dirty="0"/>
              <a:t>*wildlife managers can alter succession to create habitat suitable for a particular species</a:t>
            </a:r>
          </a:p>
          <a:p>
            <a:pPr eaLnBrk="1" hangingPunct="1">
              <a:buFont typeface="Arial" charset="0"/>
              <a:buNone/>
            </a:pPr>
            <a:endParaRPr lang="en-US" baseline="0" dirty="0"/>
          </a:p>
          <a:p>
            <a:pPr eaLnBrk="1" hangingPunct="1">
              <a:buFont typeface="Arial" charset="0"/>
              <a:buNone/>
            </a:pPr>
            <a:r>
              <a:rPr lang="en-US" baseline="0" dirty="0"/>
              <a:t>*two major threats to biodiversity = habitat destruction &amp; invasive species</a:t>
            </a:r>
          </a:p>
          <a:p>
            <a:pPr eaLnBrk="1" hangingPunct="1">
              <a:buFont typeface="Arial" charset="0"/>
              <a:buNone/>
            </a:pPr>
            <a:endParaRPr lang="en-US" baseline="0" dirty="0"/>
          </a:p>
          <a:p>
            <a:pPr eaLnBrk="1" hangingPunct="1">
              <a:buFont typeface="Arial" charset="0"/>
              <a:buNone/>
            </a:pPr>
            <a:r>
              <a:rPr lang="en-US" baseline="0" dirty="0"/>
              <a:t>*diversified ecosystems can recover from disturbances easier </a:t>
            </a:r>
            <a:r>
              <a:rPr lang="en-US" baseline="0" dirty="0" err="1"/>
              <a:t>ie</a:t>
            </a:r>
            <a:r>
              <a:rPr lang="en-US" baseline="0" dirty="0"/>
              <a:t>. diversity of habitat = diversity of wildlife</a:t>
            </a:r>
          </a:p>
          <a:p>
            <a:pPr eaLnBrk="1" hangingPunct="1">
              <a:buFont typeface="Arial" charset="0"/>
              <a:buNone/>
            </a:pPr>
            <a:endParaRPr lang="en-US" baseline="0" dirty="0"/>
          </a:p>
          <a:p>
            <a:pPr eaLnBrk="1" hangingPunct="1">
              <a:buFont typeface="Arial" charset="0"/>
              <a:buNone/>
            </a:pPr>
            <a:r>
              <a:rPr lang="en-US" baseline="0" dirty="0"/>
              <a:t>*</a:t>
            </a:r>
            <a:endParaRPr lang="en-US" b="1" baseline="0" dirty="0"/>
          </a:p>
          <a:p>
            <a:pPr eaLnBrk="1" hangingPunct="1">
              <a:buFont typeface="Arial" charset="0"/>
              <a:buChar char="•"/>
            </a:pPr>
            <a:endParaRPr lang="en-US" dirty="0"/>
          </a:p>
        </p:txBody>
      </p:sp>
      <p:sp>
        <p:nvSpPr>
          <p:cNvPr id="39940" name="Slide Number Placeholder 3"/>
          <p:cNvSpPr>
            <a:spLocks noGrp="1"/>
          </p:cNvSpPr>
          <p:nvPr>
            <p:ph type="sldNum" sz="quarter" idx="5"/>
          </p:nvPr>
        </p:nvSpPr>
        <p:spPr>
          <a:noFill/>
        </p:spPr>
        <p:txBody>
          <a:bodyPr/>
          <a:lstStyle/>
          <a:p>
            <a:fld id="{18CB82F1-4AD0-4787-91C4-C85F5C63EA0F}" type="slidenum">
              <a:rPr lang="en-US" smtClean="0"/>
              <a:pPr/>
              <a:t>13</a:t>
            </a:fld>
            <a:endParaRPr lang="en-US" dirty="0"/>
          </a:p>
        </p:txBody>
      </p:sp>
    </p:spTree>
    <p:extLst>
      <p:ext uri="{BB962C8B-B14F-4D97-AF65-F5344CB8AC3E}">
        <p14:creationId xmlns:p14="http://schemas.microsoft.com/office/powerpoint/2010/main" val="32604010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charset="0"/>
              <a:buNone/>
            </a:pPr>
            <a:r>
              <a:rPr lang="en-US" dirty="0"/>
              <a:t>*adaptation</a:t>
            </a:r>
            <a:r>
              <a:rPr lang="en-US" baseline="0" dirty="0"/>
              <a:t> = trait (behavioral, physical, physiological) that allows an animal to live successfully in its environment</a:t>
            </a:r>
            <a:endParaRPr lang="en-US" dirty="0"/>
          </a:p>
          <a:p>
            <a:pPr>
              <a:buFont typeface="Arial" charset="0"/>
              <a:buNone/>
            </a:pPr>
            <a:r>
              <a:rPr lang="en-US" dirty="0"/>
              <a:t>*describe &amp; explain the advantages of adaptations</a:t>
            </a:r>
            <a:r>
              <a:rPr lang="en-US" baseline="0" dirty="0"/>
              <a:t> of wildlife to their environment</a:t>
            </a:r>
          </a:p>
          <a:p>
            <a:pPr>
              <a:buFont typeface="Arial" charset="0"/>
              <a:buNone/>
            </a:pPr>
            <a:r>
              <a:rPr lang="en-US" baseline="0" dirty="0"/>
              <a:t>*anatomical adaptation entails a physical feature…shape, color, mouth, eyes, feet, etc.</a:t>
            </a:r>
          </a:p>
          <a:p>
            <a:pPr>
              <a:buFont typeface="Arial" charset="0"/>
              <a:buNone/>
            </a:pPr>
            <a:r>
              <a:rPr lang="en-US" baseline="0" dirty="0"/>
              <a:t>* identify the wildlife in these photos and explain their physical adaptations for </a:t>
            </a:r>
            <a:r>
              <a:rPr lang="en-US" baseline="0" dirty="0" err="1"/>
              <a:t>survivial</a:t>
            </a:r>
            <a:endParaRPr lang="en-US" baseline="0" dirty="0"/>
          </a:p>
        </p:txBody>
      </p:sp>
      <p:sp>
        <p:nvSpPr>
          <p:cNvPr id="4" name="Slide Number Placeholder 3"/>
          <p:cNvSpPr>
            <a:spLocks noGrp="1"/>
          </p:cNvSpPr>
          <p:nvPr>
            <p:ph type="sldNum" sz="quarter" idx="10"/>
          </p:nvPr>
        </p:nvSpPr>
        <p:spPr/>
        <p:txBody>
          <a:bodyPr/>
          <a:lstStyle/>
          <a:p>
            <a:pPr>
              <a:defRPr/>
            </a:pPr>
            <a:fld id="{DB12EE8C-201C-4FAE-8F65-BD3B8C7FC090}" type="slidenum">
              <a:rPr lang="en-US" smtClean="0"/>
              <a:pPr>
                <a:defRPr/>
              </a:pPr>
              <a:t>14</a:t>
            </a:fld>
            <a:endParaRPr lang="en-US"/>
          </a:p>
        </p:txBody>
      </p:sp>
    </p:spTree>
    <p:extLst>
      <p:ext uri="{BB962C8B-B14F-4D97-AF65-F5344CB8AC3E}">
        <p14:creationId xmlns:p14="http://schemas.microsoft.com/office/powerpoint/2010/main" val="17772762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p:spPr>
        <p:txBody>
          <a:bodyPr/>
          <a:lstStyle/>
          <a:p>
            <a:fld id="{A377462E-8640-4298-8EE4-D858F0F88195}" type="slidenum">
              <a:rPr lang="en-US" smtClean="0"/>
              <a:pPr/>
              <a:t>15</a:t>
            </a:fld>
            <a:endParaRPr lang="en-US" dirty="0"/>
          </a:p>
        </p:txBody>
      </p:sp>
      <p:sp>
        <p:nvSpPr>
          <p:cNvPr id="40963" name="Rectangle 2"/>
          <p:cNvSpPr>
            <a:spLocks noGrp="1" noRot="1" noChangeAspect="1" noChangeArrowheads="1" noTextEdit="1"/>
          </p:cNvSpPr>
          <p:nvPr>
            <p:ph type="sldImg"/>
          </p:nvPr>
        </p:nvSpPr>
        <p:spPr>
          <a:ln/>
        </p:spPr>
      </p:sp>
      <p:sp>
        <p:nvSpPr>
          <p:cNvPr id="40964" name="Rectangle 3"/>
          <p:cNvSpPr>
            <a:spLocks noGrp="1" noChangeArrowheads="1"/>
          </p:cNvSpPr>
          <p:nvPr>
            <p:ph type="body" idx="1"/>
          </p:nvPr>
        </p:nvSpPr>
        <p:spPr>
          <a:noFill/>
          <a:ln/>
        </p:spPr>
        <p:txBody>
          <a:bodyPr/>
          <a:lstStyle/>
          <a:p>
            <a:pPr eaLnBrk="1" hangingPunct="1"/>
            <a:r>
              <a:rPr lang="en-US" dirty="0"/>
              <a:t>*performs</a:t>
            </a:r>
            <a:r>
              <a:rPr lang="en-US" baseline="0" dirty="0"/>
              <a:t> a special function – hibernation, change in fur color, migration, production of venom, aestivation, etc.</a:t>
            </a:r>
          </a:p>
          <a:p>
            <a:pPr eaLnBrk="1" hangingPunct="1"/>
            <a:r>
              <a:rPr lang="en-US" baseline="0" dirty="0"/>
              <a:t>*identify the wildlife in these photos and explain their physiological adaptations</a:t>
            </a:r>
            <a:endParaRPr lang="en-US" dirty="0"/>
          </a:p>
        </p:txBody>
      </p:sp>
    </p:spTree>
    <p:extLst>
      <p:ext uri="{BB962C8B-B14F-4D97-AF65-F5344CB8AC3E}">
        <p14:creationId xmlns:p14="http://schemas.microsoft.com/office/powerpoint/2010/main" val="37433850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p>
            <a:fld id="{845FB472-83BC-46A2-84BC-4A28DB53EA7F}" type="slidenum">
              <a:rPr lang="en-US" smtClean="0"/>
              <a:pPr/>
              <a:t>16</a:t>
            </a:fld>
            <a:endParaRPr lang="en-US" dirty="0"/>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p:spPr>
        <p:txBody>
          <a:bodyPr/>
          <a:lstStyle/>
          <a:p>
            <a:pPr eaLnBrk="1" hangingPunct="1"/>
            <a:r>
              <a:rPr lang="en-US" dirty="0"/>
              <a:t>*behaviors that have been learned or inherited</a:t>
            </a:r>
          </a:p>
          <a:p>
            <a:pPr eaLnBrk="1" hangingPunct="1"/>
            <a:r>
              <a:rPr lang="en-US" dirty="0"/>
              <a:t>*identify the wildlife in these photos and explain their behavioral adaptations</a:t>
            </a:r>
          </a:p>
        </p:txBody>
      </p:sp>
    </p:spTree>
    <p:extLst>
      <p:ext uri="{BB962C8B-B14F-4D97-AF65-F5344CB8AC3E}">
        <p14:creationId xmlns:p14="http://schemas.microsoft.com/office/powerpoint/2010/main" val="33456738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*comprised</a:t>
            </a:r>
            <a:r>
              <a:rPr lang="en-US" baseline="0" dirty="0"/>
              <a:t> of multiple predator &amp; prey relationships</a:t>
            </a:r>
          </a:p>
          <a:p>
            <a:r>
              <a:rPr lang="en-US" baseline="0" dirty="0"/>
              <a:t>*predator/prey, scavengers, decomposers, omnivore, insectivore, herbivore, carnivore</a:t>
            </a:r>
          </a:p>
          <a:p>
            <a:r>
              <a:rPr lang="en-US" baseline="0" dirty="0"/>
              <a:t>*producers &amp; decomposers</a:t>
            </a:r>
          </a:p>
          <a:p>
            <a:r>
              <a:rPr lang="en-US" baseline="0" dirty="0"/>
              <a:t>*primary consumers/secondary consumers/tertiary consumers</a:t>
            </a:r>
            <a:endParaRPr lang="en-US" dirty="0"/>
          </a:p>
        </p:txBody>
      </p:sp>
      <p:sp>
        <p:nvSpPr>
          <p:cNvPr id="4" name="Slide Number Placeholder 3"/>
          <p:cNvSpPr>
            <a:spLocks noGrp="1"/>
          </p:cNvSpPr>
          <p:nvPr>
            <p:ph type="sldNum" sz="quarter" idx="10"/>
          </p:nvPr>
        </p:nvSpPr>
        <p:spPr/>
        <p:txBody>
          <a:bodyPr/>
          <a:lstStyle/>
          <a:p>
            <a:pPr>
              <a:defRPr/>
            </a:pPr>
            <a:fld id="{DB12EE8C-201C-4FAE-8F65-BD3B8C7FC090}" type="slidenum">
              <a:rPr lang="en-US" smtClean="0"/>
              <a:pPr>
                <a:defRPr/>
              </a:pPr>
              <a:t>17</a:t>
            </a:fld>
            <a:endParaRPr lang="en-US"/>
          </a:p>
        </p:txBody>
      </p:sp>
    </p:spTree>
    <p:extLst>
      <p:ext uri="{BB962C8B-B14F-4D97-AF65-F5344CB8AC3E}">
        <p14:creationId xmlns:p14="http://schemas.microsoft.com/office/powerpoint/2010/main" val="15747643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63A376C-815E-4C1D-AD87-455D37107B52}" type="slidenum">
              <a:rPr lang="en-US" smtClean="0"/>
              <a:pPr/>
              <a:t>18</a:t>
            </a:fld>
            <a:endParaRPr lang="en-US"/>
          </a:p>
        </p:txBody>
      </p:sp>
    </p:spTree>
    <p:extLst>
      <p:ext uri="{BB962C8B-B14F-4D97-AF65-F5344CB8AC3E}">
        <p14:creationId xmlns:p14="http://schemas.microsoft.com/office/powerpoint/2010/main" val="46852686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63A376C-815E-4C1D-AD87-455D37107B52}" type="slidenum">
              <a:rPr lang="en-US" smtClean="0"/>
              <a:pPr/>
              <a:t>19</a:t>
            </a:fld>
            <a:endParaRPr lang="en-US"/>
          </a:p>
        </p:txBody>
      </p:sp>
    </p:spTree>
    <p:extLst>
      <p:ext uri="{BB962C8B-B14F-4D97-AF65-F5344CB8AC3E}">
        <p14:creationId xmlns:p14="http://schemas.microsoft.com/office/powerpoint/2010/main" val="64314591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*management = balancing the needs of public</a:t>
            </a:r>
            <a:r>
              <a:rPr lang="en-US" baseline="0" dirty="0"/>
              <a:t> with needs of wildlife &amp; their habitats</a:t>
            </a:r>
          </a:p>
          <a:p>
            <a:r>
              <a:rPr lang="en-US" baseline="0" dirty="0"/>
              <a:t>	     to ensure wildlife populations do not become overpopulated, wildlife managers must </a:t>
            </a:r>
          </a:p>
          <a:p>
            <a:r>
              <a:rPr lang="en-US" baseline="0" dirty="0"/>
              <a:t>	     carefully monitor population levels</a:t>
            </a:r>
          </a:p>
          <a:p>
            <a:r>
              <a:rPr lang="en-US" baseline="0" dirty="0"/>
              <a:t>  * factors influencing management decisions = ecological, financial, social</a:t>
            </a:r>
          </a:p>
        </p:txBody>
      </p:sp>
      <p:sp>
        <p:nvSpPr>
          <p:cNvPr id="4" name="Slide Number Placeholder 3"/>
          <p:cNvSpPr>
            <a:spLocks noGrp="1"/>
          </p:cNvSpPr>
          <p:nvPr>
            <p:ph type="sldNum" sz="quarter" idx="10"/>
          </p:nvPr>
        </p:nvSpPr>
        <p:spPr/>
        <p:txBody>
          <a:bodyPr/>
          <a:lstStyle/>
          <a:p>
            <a:pPr>
              <a:defRPr/>
            </a:pPr>
            <a:fld id="{DB12EE8C-201C-4FAE-8F65-BD3B8C7FC090}" type="slidenum">
              <a:rPr lang="en-US" smtClean="0"/>
              <a:pPr>
                <a:defRPr/>
              </a:pPr>
              <a:t>20</a:t>
            </a:fld>
            <a:endParaRPr lang="en-US"/>
          </a:p>
        </p:txBody>
      </p:sp>
    </p:spTree>
    <p:extLst>
      <p:ext uri="{BB962C8B-B14F-4D97-AF65-F5344CB8AC3E}">
        <p14:creationId xmlns:p14="http://schemas.microsoft.com/office/powerpoint/2010/main" val="249677635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*carrying capacity is the maximum number of individuals of a species that a habitat can support without degradation of that particular habitat</a:t>
            </a:r>
          </a:p>
          <a:p>
            <a:r>
              <a:rPr lang="en-US" dirty="0"/>
              <a:t>*throughout the year carrying capacity changes as the available resources change</a:t>
            </a:r>
          </a:p>
          <a:p>
            <a:r>
              <a:rPr lang="en-US" dirty="0"/>
              <a:t>*biological carrying capacity = when speaking of carrying capacity biological carrying capacity is what is being referred to</a:t>
            </a:r>
          </a:p>
          <a:p>
            <a:r>
              <a:rPr lang="en-US" dirty="0"/>
              <a:t>*cultural carrying capacity = human tolerance level of wildlife which depends on the attitudes of the public and human-wildlife conflicts</a:t>
            </a:r>
          </a:p>
        </p:txBody>
      </p:sp>
      <p:sp>
        <p:nvSpPr>
          <p:cNvPr id="4" name="Slide Number Placeholder 3"/>
          <p:cNvSpPr>
            <a:spLocks noGrp="1"/>
          </p:cNvSpPr>
          <p:nvPr>
            <p:ph type="sldNum" sz="quarter" idx="5"/>
          </p:nvPr>
        </p:nvSpPr>
        <p:spPr/>
        <p:txBody>
          <a:bodyPr/>
          <a:lstStyle/>
          <a:p>
            <a:fld id="{B63A376C-815E-4C1D-AD87-455D37107B52}" type="slidenum">
              <a:rPr lang="en-US" smtClean="0"/>
              <a:pPr/>
              <a:t>21</a:t>
            </a:fld>
            <a:endParaRPr lang="en-US"/>
          </a:p>
        </p:txBody>
      </p:sp>
    </p:spTree>
    <p:extLst>
      <p:ext uri="{BB962C8B-B14F-4D97-AF65-F5344CB8AC3E}">
        <p14:creationId xmlns:p14="http://schemas.microsoft.com/office/powerpoint/2010/main" val="7978359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*obtain and become familiar with what is expressed in the Massachusetts Guide to Hunting, Freshwater Fishing, and Trapping Laws                   https://search.mass.gov/?q=guide%2Bto%2Bfishing%2Band%2Bhunting</a:t>
            </a:r>
          </a:p>
          <a:p>
            <a:r>
              <a:rPr lang="en-US" dirty="0"/>
              <a:t>*regulated hunting and trapping is one way to control wildlife population levels</a:t>
            </a:r>
            <a:r>
              <a:rPr lang="en-US" baseline="0" dirty="0"/>
              <a:t> – manage for constant</a:t>
            </a:r>
          </a:p>
          <a:p>
            <a:r>
              <a:rPr lang="en-US" baseline="0" dirty="0"/>
              <a:t>            population size (sustained yield)</a:t>
            </a:r>
            <a:endParaRPr lang="en-US" dirty="0"/>
          </a:p>
          <a:p>
            <a:r>
              <a:rPr lang="en-US" dirty="0"/>
              <a:t>*hunter &amp; trapper education for 1</a:t>
            </a:r>
            <a:r>
              <a:rPr lang="en-US" baseline="30000" dirty="0"/>
              <a:t>st</a:t>
            </a:r>
            <a:r>
              <a:rPr lang="en-US" dirty="0"/>
              <a:t> time hunters/trappers</a:t>
            </a:r>
          </a:p>
          <a:p>
            <a:endParaRPr lang="en-US" dirty="0"/>
          </a:p>
          <a:p>
            <a:pPr>
              <a:buFont typeface="Arial" charset="0"/>
              <a:buNone/>
            </a:pPr>
            <a:r>
              <a:rPr lang="en-US" dirty="0"/>
              <a:t>*licenses based</a:t>
            </a:r>
            <a:r>
              <a:rPr lang="en-US" baseline="0" dirty="0"/>
              <a:t> on the activity you will engage in</a:t>
            </a:r>
          </a:p>
          <a:p>
            <a:pPr>
              <a:buFont typeface="Arial" charset="0"/>
              <a:buNone/>
            </a:pPr>
            <a:endParaRPr lang="en-US" baseline="0" dirty="0"/>
          </a:p>
          <a:p>
            <a:pPr>
              <a:buFont typeface="Arial" charset="0"/>
              <a:buNone/>
            </a:pPr>
            <a:r>
              <a:rPr lang="en-US" baseline="0" dirty="0"/>
              <a:t>*abstracts = fish &amp; wildlife guide to hunting, freshwater fishing, and trapping</a:t>
            </a:r>
          </a:p>
          <a:p>
            <a:pPr>
              <a:buFont typeface="Arial" charset="0"/>
              <a:buChar char="•"/>
            </a:pPr>
            <a:endParaRPr lang="en-US" dirty="0"/>
          </a:p>
        </p:txBody>
      </p:sp>
      <p:sp>
        <p:nvSpPr>
          <p:cNvPr id="4" name="Slide Number Placeholder 3"/>
          <p:cNvSpPr>
            <a:spLocks noGrp="1"/>
          </p:cNvSpPr>
          <p:nvPr>
            <p:ph type="sldNum" sz="quarter" idx="10"/>
          </p:nvPr>
        </p:nvSpPr>
        <p:spPr/>
        <p:txBody>
          <a:bodyPr/>
          <a:lstStyle/>
          <a:p>
            <a:pPr>
              <a:defRPr/>
            </a:pPr>
            <a:fld id="{DB12EE8C-201C-4FAE-8F65-BD3B8C7FC090}" type="slidenum">
              <a:rPr lang="en-US" smtClean="0"/>
              <a:pPr>
                <a:defRPr/>
              </a:pPr>
              <a:t>22</a:t>
            </a:fld>
            <a:endParaRPr lang="en-US"/>
          </a:p>
        </p:txBody>
      </p:sp>
    </p:spTree>
    <p:extLst>
      <p:ext uri="{BB962C8B-B14F-4D97-AF65-F5344CB8AC3E}">
        <p14:creationId xmlns:p14="http://schemas.microsoft.com/office/powerpoint/2010/main" val="64103394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141414"/>
                </a:solidFill>
                <a:effectLst/>
                <a:latin typeface="+mn-lt"/>
              </a:rPr>
              <a:t>The Natural Heritage &amp; Endangered Species Program is responsible for the conservation and protection of hundreds of species that are not hunted, fished, trapped, or commercially harvested in the state, as well as the protection of the natural communities that make up their habitats.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141414"/>
                </a:solidFill>
                <a:effectLst/>
                <a:latin typeface="+mn-lt"/>
              </a:rPr>
              <a:t>*identify the Massachusetts species in the photos and share their status as a listed species</a:t>
            </a:r>
          </a:p>
          <a:p>
            <a:endParaRPr lang="en-US" dirty="0"/>
          </a:p>
        </p:txBody>
      </p:sp>
      <p:sp>
        <p:nvSpPr>
          <p:cNvPr id="4" name="Slide Number Placeholder 3"/>
          <p:cNvSpPr>
            <a:spLocks noGrp="1"/>
          </p:cNvSpPr>
          <p:nvPr>
            <p:ph type="sldNum" sz="quarter" idx="5"/>
          </p:nvPr>
        </p:nvSpPr>
        <p:spPr/>
        <p:txBody>
          <a:bodyPr/>
          <a:lstStyle/>
          <a:p>
            <a:fld id="{B63A376C-815E-4C1D-AD87-455D37107B52}" type="slidenum">
              <a:rPr lang="en-US" smtClean="0"/>
              <a:pPr/>
              <a:t>23</a:t>
            </a:fld>
            <a:endParaRPr lang="en-US"/>
          </a:p>
        </p:txBody>
      </p:sp>
    </p:spTree>
    <p:extLst>
      <p:ext uri="{BB962C8B-B14F-4D97-AF65-F5344CB8AC3E}">
        <p14:creationId xmlns:p14="http://schemas.microsoft.com/office/powerpoint/2010/main" val="151642161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*GPS collars - expensive</a:t>
            </a:r>
          </a:p>
          <a:p>
            <a:r>
              <a:rPr lang="en-US" dirty="0"/>
              <a:t>*banding/tagging</a:t>
            </a:r>
          </a:p>
          <a:p>
            <a:r>
              <a:rPr lang="en-US" dirty="0"/>
              <a:t>*surveys – bird counts, pellet counts, breeding bird survey</a:t>
            </a:r>
          </a:p>
          <a:p>
            <a:r>
              <a:rPr lang="en-US" dirty="0"/>
              <a:t>*general public (citizen science) reporting sightings (turkey survey)</a:t>
            </a:r>
          </a:p>
          <a:p>
            <a:r>
              <a:rPr lang="en-US" dirty="0"/>
              <a:t>*auditory observations – seasonal roadside bird breeding surveys</a:t>
            </a:r>
          </a:p>
          <a:p>
            <a:r>
              <a:rPr lang="en-US" dirty="0"/>
              <a:t>*electrofishing – electrical current is utilized to momentarily stun freshwater fish </a:t>
            </a:r>
          </a:p>
          <a:p>
            <a:r>
              <a:rPr lang="en-US" dirty="0"/>
              <a:t>*seasonal data collected from hunters, trappers, anglers</a:t>
            </a:r>
          </a:p>
        </p:txBody>
      </p:sp>
      <p:sp>
        <p:nvSpPr>
          <p:cNvPr id="4" name="Slide Number Placeholder 3"/>
          <p:cNvSpPr>
            <a:spLocks noGrp="1"/>
          </p:cNvSpPr>
          <p:nvPr>
            <p:ph type="sldNum" sz="quarter" idx="10"/>
          </p:nvPr>
        </p:nvSpPr>
        <p:spPr/>
        <p:txBody>
          <a:bodyPr/>
          <a:lstStyle/>
          <a:p>
            <a:pPr>
              <a:defRPr/>
            </a:pPr>
            <a:fld id="{DB12EE8C-201C-4FAE-8F65-BD3B8C7FC090}" type="slidenum">
              <a:rPr lang="en-US" smtClean="0"/>
              <a:pPr>
                <a:defRPr/>
              </a:pPr>
              <a:t>24</a:t>
            </a:fld>
            <a:endParaRPr lang="en-US"/>
          </a:p>
        </p:txBody>
      </p:sp>
    </p:spTree>
    <p:extLst>
      <p:ext uri="{BB962C8B-B14F-4D97-AF65-F5344CB8AC3E}">
        <p14:creationId xmlns:p14="http://schemas.microsoft.com/office/powerpoint/2010/main" val="300933419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63A376C-815E-4C1D-AD87-455D37107B52}" type="slidenum">
              <a:rPr lang="en-US" smtClean="0"/>
              <a:pPr/>
              <a:t>25</a:t>
            </a:fld>
            <a:endParaRPr lang="en-US"/>
          </a:p>
        </p:txBody>
      </p:sp>
    </p:spTree>
    <p:extLst>
      <p:ext uri="{BB962C8B-B14F-4D97-AF65-F5344CB8AC3E}">
        <p14:creationId xmlns:p14="http://schemas.microsoft.com/office/powerpoint/2010/main" val="63258430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*identify these two extirpated Massachusetts species</a:t>
            </a:r>
          </a:p>
        </p:txBody>
      </p:sp>
      <p:sp>
        <p:nvSpPr>
          <p:cNvPr id="4" name="Slide Number Placeholder 3"/>
          <p:cNvSpPr>
            <a:spLocks noGrp="1"/>
          </p:cNvSpPr>
          <p:nvPr>
            <p:ph type="sldNum" sz="quarter" idx="5"/>
          </p:nvPr>
        </p:nvSpPr>
        <p:spPr/>
        <p:txBody>
          <a:bodyPr/>
          <a:lstStyle/>
          <a:p>
            <a:fld id="{B63A376C-815E-4C1D-AD87-455D37107B52}" type="slidenum">
              <a:rPr lang="en-US" smtClean="0"/>
              <a:pPr/>
              <a:t>27</a:t>
            </a:fld>
            <a:endParaRPr lang="en-US"/>
          </a:p>
        </p:txBody>
      </p:sp>
    </p:spTree>
    <p:extLst>
      <p:ext uri="{BB962C8B-B14F-4D97-AF65-F5344CB8AC3E}">
        <p14:creationId xmlns:p14="http://schemas.microsoft.com/office/powerpoint/2010/main" val="121069049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a:ln/>
        </p:spPr>
      </p:sp>
      <p:sp>
        <p:nvSpPr>
          <p:cNvPr id="43011" name="Notes Placeholder 2"/>
          <p:cNvSpPr>
            <a:spLocks noGrp="1"/>
          </p:cNvSpPr>
          <p:nvPr>
            <p:ph type="body" idx="1"/>
          </p:nvPr>
        </p:nvSpPr>
        <p:spPr>
          <a:noFill/>
          <a:ln/>
        </p:spPr>
        <p:txBody>
          <a:bodyPr/>
          <a:lstStyle/>
          <a:p>
            <a:r>
              <a:rPr lang="en-US" dirty="0"/>
              <a:t>*wildlife resources are under constant</a:t>
            </a:r>
            <a:r>
              <a:rPr lang="en-US" baseline="0" dirty="0"/>
              <a:t> pressure caused by:</a:t>
            </a:r>
          </a:p>
          <a:p>
            <a:r>
              <a:rPr lang="en-US" baseline="0" dirty="0"/>
              <a:t>	human population growth</a:t>
            </a:r>
          </a:p>
          <a:p>
            <a:r>
              <a:rPr lang="en-US" baseline="0" dirty="0"/>
              <a:t>	environmental degradation</a:t>
            </a:r>
          </a:p>
          <a:p>
            <a:r>
              <a:rPr lang="en-US" baseline="0" dirty="0"/>
              <a:t>	habitat reduction</a:t>
            </a:r>
          </a:p>
          <a:p>
            <a:r>
              <a:rPr lang="en-US" baseline="0" dirty="0"/>
              <a:t>	</a:t>
            </a:r>
            <a:endParaRPr lang="en-US" dirty="0"/>
          </a:p>
        </p:txBody>
      </p:sp>
      <p:sp>
        <p:nvSpPr>
          <p:cNvPr id="43012" name="Slide Number Placeholder 3"/>
          <p:cNvSpPr>
            <a:spLocks noGrp="1"/>
          </p:cNvSpPr>
          <p:nvPr>
            <p:ph type="sldNum" sz="quarter" idx="5"/>
          </p:nvPr>
        </p:nvSpPr>
        <p:spPr>
          <a:noFill/>
        </p:spPr>
        <p:txBody>
          <a:bodyPr/>
          <a:lstStyle/>
          <a:p>
            <a:fld id="{E2A1E60A-529A-4BD4-8039-A5D2B802B40B}" type="slidenum">
              <a:rPr lang="en-US" smtClean="0"/>
              <a:pPr/>
              <a:t>28</a:t>
            </a:fld>
            <a:endParaRPr lang="en-US" dirty="0"/>
          </a:p>
        </p:txBody>
      </p:sp>
    </p:spTree>
    <p:extLst>
      <p:ext uri="{BB962C8B-B14F-4D97-AF65-F5344CB8AC3E}">
        <p14:creationId xmlns:p14="http://schemas.microsoft.com/office/powerpoint/2010/main" val="88519570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*Federal and State laws that provide protection for animal and plant species </a:t>
            </a:r>
          </a:p>
        </p:txBody>
      </p:sp>
      <p:sp>
        <p:nvSpPr>
          <p:cNvPr id="4" name="Slide Number Placeholder 3"/>
          <p:cNvSpPr>
            <a:spLocks noGrp="1"/>
          </p:cNvSpPr>
          <p:nvPr>
            <p:ph type="sldNum" sz="quarter" idx="5"/>
          </p:nvPr>
        </p:nvSpPr>
        <p:spPr/>
        <p:txBody>
          <a:bodyPr/>
          <a:lstStyle/>
          <a:p>
            <a:fld id="{B63A376C-815E-4C1D-AD87-455D37107B52}" type="slidenum">
              <a:rPr lang="en-US" smtClean="0"/>
              <a:pPr/>
              <a:t>29</a:t>
            </a:fld>
            <a:endParaRPr lang="en-US"/>
          </a:p>
        </p:txBody>
      </p:sp>
    </p:spTree>
    <p:extLst>
      <p:ext uri="{BB962C8B-B14F-4D97-AF65-F5344CB8AC3E}">
        <p14:creationId xmlns:p14="http://schemas.microsoft.com/office/powerpoint/2010/main" val="247602090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*habitat loss, degradation, &amp; fragmentation is just one of many factors that may have a detrimental effect on wildlife</a:t>
            </a:r>
          </a:p>
          <a:p>
            <a:r>
              <a:rPr lang="en-US" dirty="0"/>
              <a:t>*generalists</a:t>
            </a:r>
            <a:r>
              <a:rPr lang="en-US" baseline="0" dirty="0"/>
              <a:t> – flexible in its habitat adaptability</a:t>
            </a:r>
          </a:p>
          <a:p>
            <a:r>
              <a:rPr lang="en-US" baseline="0" dirty="0"/>
              <a:t>*specialists – narrow requirements so experience severe population fluctuations with changes in the environment</a:t>
            </a:r>
          </a:p>
          <a:p>
            <a:r>
              <a:rPr lang="en-US" baseline="0" dirty="0"/>
              <a:t>*corridors – areas of continuous habitat that permit animals to travel securely from one habitat to another</a:t>
            </a:r>
            <a:endParaRPr lang="en-US" dirty="0"/>
          </a:p>
        </p:txBody>
      </p:sp>
      <p:sp>
        <p:nvSpPr>
          <p:cNvPr id="4" name="Slide Number Placeholder 3"/>
          <p:cNvSpPr>
            <a:spLocks noGrp="1"/>
          </p:cNvSpPr>
          <p:nvPr>
            <p:ph type="sldNum" sz="quarter" idx="10"/>
          </p:nvPr>
        </p:nvSpPr>
        <p:spPr/>
        <p:txBody>
          <a:bodyPr/>
          <a:lstStyle/>
          <a:p>
            <a:pPr>
              <a:defRPr/>
            </a:pPr>
            <a:fld id="{DB12EE8C-201C-4FAE-8F65-BD3B8C7FC090}" type="slidenum">
              <a:rPr lang="en-US" smtClean="0"/>
              <a:pPr>
                <a:defRPr/>
              </a:pPr>
              <a:t>31</a:t>
            </a:fld>
            <a:endParaRPr lang="en-US"/>
          </a:p>
        </p:txBody>
      </p:sp>
    </p:spTree>
    <p:extLst>
      <p:ext uri="{BB962C8B-B14F-4D97-AF65-F5344CB8AC3E}">
        <p14:creationId xmlns:p14="http://schemas.microsoft.com/office/powerpoint/2010/main" val="199393440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*impacts</a:t>
            </a:r>
            <a:r>
              <a:rPr lang="en-US" baseline="0" dirty="0"/>
              <a:t> biodiversity</a:t>
            </a:r>
          </a:p>
          <a:p>
            <a:r>
              <a:rPr lang="en-US" baseline="0" dirty="0"/>
              <a:t>	no natural predators</a:t>
            </a:r>
          </a:p>
          <a:p>
            <a:r>
              <a:rPr lang="en-US" baseline="0" dirty="0"/>
              <a:t>	grows quickly</a:t>
            </a:r>
          </a:p>
          <a:p>
            <a:r>
              <a:rPr lang="en-US" baseline="0" dirty="0"/>
              <a:t>	reproduces efficiently – large #</a:t>
            </a:r>
          </a:p>
          <a:p>
            <a:r>
              <a:rPr lang="en-US" baseline="0" dirty="0"/>
              <a:t>*can pose biological, economic, or human-health related harm</a:t>
            </a:r>
          </a:p>
          <a:p>
            <a:r>
              <a:rPr lang="en-US" baseline="0" dirty="0"/>
              <a:t>*identify these non-native species found in Massachusetts and the impact they are having on the environment</a:t>
            </a:r>
            <a:endParaRPr lang="en-US" dirty="0"/>
          </a:p>
        </p:txBody>
      </p:sp>
      <p:sp>
        <p:nvSpPr>
          <p:cNvPr id="4" name="Slide Number Placeholder 3"/>
          <p:cNvSpPr>
            <a:spLocks noGrp="1"/>
          </p:cNvSpPr>
          <p:nvPr>
            <p:ph type="sldNum" sz="quarter" idx="10"/>
          </p:nvPr>
        </p:nvSpPr>
        <p:spPr/>
        <p:txBody>
          <a:bodyPr/>
          <a:lstStyle/>
          <a:p>
            <a:pPr>
              <a:defRPr/>
            </a:pPr>
            <a:fld id="{DB12EE8C-201C-4FAE-8F65-BD3B8C7FC090}" type="slidenum">
              <a:rPr lang="en-US" smtClean="0"/>
              <a:pPr>
                <a:defRPr/>
              </a:pPr>
              <a:t>32</a:t>
            </a:fld>
            <a:endParaRPr lang="en-US"/>
          </a:p>
        </p:txBody>
      </p:sp>
    </p:spTree>
    <p:extLst>
      <p:ext uri="{BB962C8B-B14F-4D97-AF65-F5344CB8AC3E}">
        <p14:creationId xmlns:p14="http://schemas.microsoft.com/office/powerpoint/2010/main" val="67166642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a variety of wildlife diseases that impact wildlife with some able to be spread to humans and other wildlife</a:t>
            </a:r>
          </a:p>
        </p:txBody>
      </p:sp>
      <p:sp>
        <p:nvSpPr>
          <p:cNvPr id="4" name="Slide Number Placeholder 3"/>
          <p:cNvSpPr>
            <a:spLocks noGrp="1"/>
          </p:cNvSpPr>
          <p:nvPr>
            <p:ph type="sldNum" sz="quarter" idx="5"/>
          </p:nvPr>
        </p:nvSpPr>
        <p:spPr/>
        <p:txBody>
          <a:bodyPr/>
          <a:lstStyle/>
          <a:p>
            <a:fld id="{B63A376C-815E-4C1D-AD87-455D37107B52}" type="slidenum">
              <a:rPr lang="en-US" smtClean="0"/>
              <a:pPr/>
              <a:t>34</a:t>
            </a:fld>
            <a:endParaRPr lang="en-US"/>
          </a:p>
        </p:txBody>
      </p:sp>
    </p:spTree>
    <p:extLst>
      <p:ext uri="{BB962C8B-B14F-4D97-AF65-F5344CB8AC3E}">
        <p14:creationId xmlns:p14="http://schemas.microsoft.com/office/powerpoint/2010/main" val="166596235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1">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ctrTitle"/>
          </p:nvPr>
        </p:nvSpPr>
        <p:spPr>
          <a:xfrm>
            <a:off x="685800" y="4176470"/>
            <a:ext cx="7772400" cy="1115027"/>
          </a:xfrm>
        </p:spPr>
        <p:txBody>
          <a:bodyPr>
            <a:normAutofit/>
          </a:bodyPr>
          <a:lstStyle>
            <a:lvl1pPr>
              <a:defRPr sz="4000">
                <a:solidFill>
                  <a:schemeClr val="bg1"/>
                </a:solidFill>
              </a:defRPr>
            </a:lvl1pPr>
          </a:lstStyle>
          <a:p>
            <a:r>
              <a:rPr lang="en-US"/>
              <a:t>Click to edit Master title style</a:t>
            </a:r>
            <a:endParaRPr lang="en-US" dirty="0"/>
          </a:p>
        </p:txBody>
      </p:sp>
      <p:sp>
        <p:nvSpPr>
          <p:cNvPr id="3" name="Subtitle 2"/>
          <p:cNvSpPr>
            <a:spLocks noGrp="1"/>
          </p:cNvSpPr>
          <p:nvPr>
            <p:ph type="subTitle" idx="1"/>
          </p:nvPr>
        </p:nvSpPr>
        <p:spPr>
          <a:xfrm>
            <a:off x="1371600" y="5379688"/>
            <a:ext cx="6400800" cy="911730"/>
          </a:xfrm>
        </p:spPr>
        <p:txBody>
          <a:bodyPr>
            <a:normAutofit/>
          </a:bodyPr>
          <a:lstStyle>
            <a:lvl1pPr marL="0" indent="0" algn="ctr">
              <a:buNone/>
              <a:defRPr sz="24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3767996848"/>
      </p:ext>
    </p:extLst>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pic>
        <p:nvPicPr>
          <p:cNvPr id="6" name="Picture 5" descr="WILDLIFE_PPT_R10-03.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457200" y="4181526"/>
            <a:ext cx="8229600" cy="1143000"/>
          </a:xfrm>
        </p:spPr>
        <p:txBody>
          <a:bodyPr>
            <a:normAutofit/>
          </a:bodyPr>
          <a:lstStyle>
            <a:lvl1pPr>
              <a:defRPr sz="4000"/>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047FB62-7B89-614C-A053-F5F3DCD7B381}" type="datetimeFigureOut">
              <a:rPr lang="en-US" smtClean="0"/>
              <a:pPr/>
              <a:t>10/13/2020</a:t>
            </a:fld>
            <a:endParaRPr lang="en-US"/>
          </a:p>
        </p:txBody>
      </p:sp>
      <p:sp>
        <p:nvSpPr>
          <p:cNvPr id="5" name="Slide Number Placeholder 4"/>
          <p:cNvSpPr>
            <a:spLocks noGrp="1"/>
          </p:cNvSpPr>
          <p:nvPr>
            <p:ph type="sldNum" sz="quarter" idx="12"/>
          </p:nvPr>
        </p:nvSpPr>
        <p:spPr/>
        <p:txBody>
          <a:bodyPr/>
          <a:lstStyle/>
          <a:p>
            <a:fld id="{754E4658-0B9D-B24A-A3C2-6952A9D1FD92}" type="slidenum">
              <a:rPr lang="en-US" smtClean="0"/>
              <a:pPr/>
              <a:t>‹#›</a:t>
            </a:fld>
            <a:endParaRPr lang="en-US"/>
          </a:p>
        </p:txBody>
      </p:sp>
    </p:spTree>
    <p:extLst>
      <p:ext uri="{BB962C8B-B14F-4D97-AF65-F5344CB8AC3E}">
        <p14:creationId xmlns:p14="http://schemas.microsoft.com/office/powerpoint/2010/main" val="1842512565"/>
      </p:ext>
    </p:extLst>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047FB62-7B89-614C-A053-F5F3DCD7B381}" type="datetimeFigureOut">
              <a:rPr lang="en-US" smtClean="0"/>
              <a:pPr/>
              <a:t>10/13/2020</a:t>
            </a:fld>
            <a:endParaRPr lang="en-US"/>
          </a:p>
        </p:txBody>
      </p:sp>
      <p:sp>
        <p:nvSpPr>
          <p:cNvPr id="6" name="Slide Number Placeholder 5"/>
          <p:cNvSpPr>
            <a:spLocks noGrp="1"/>
          </p:cNvSpPr>
          <p:nvPr>
            <p:ph type="sldNum" sz="quarter" idx="12"/>
          </p:nvPr>
        </p:nvSpPr>
        <p:spPr/>
        <p:txBody>
          <a:bodyPr/>
          <a:lstStyle/>
          <a:p>
            <a:fld id="{754E4658-0B9D-B24A-A3C2-6952A9D1FD92}" type="slidenum">
              <a:rPr lang="en-US" smtClean="0"/>
              <a:pPr/>
              <a:t>‹#›</a:t>
            </a:fld>
            <a:endParaRPr lang="en-US"/>
          </a:p>
        </p:txBody>
      </p:sp>
    </p:spTree>
    <p:extLst>
      <p:ext uri="{BB962C8B-B14F-4D97-AF65-F5344CB8AC3E}">
        <p14:creationId xmlns:p14="http://schemas.microsoft.com/office/powerpoint/2010/main" val="1091188988"/>
      </p:ext>
    </p:extLst>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047FB62-7B89-614C-A053-F5F3DCD7B381}" type="datetimeFigureOut">
              <a:rPr lang="en-US" smtClean="0"/>
              <a:pPr/>
              <a:t>10/13/2020</a:t>
            </a:fld>
            <a:endParaRPr lang="en-US"/>
          </a:p>
        </p:txBody>
      </p:sp>
      <p:sp>
        <p:nvSpPr>
          <p:cNvPr id="6" name="Slide Number Placeholder 5"/>
          <p:cNvSpPr>
            <a:spLocks noGrp="1"/>
          </p:cNvSpPr>
          <p:nvPr>
            <p:ph type="sldNum" sz="quarter" idx="12"/>
          </p:nvPr>
        </p:nvSpPr>
        <p:spPr/>
        <p:txBody>
          <a:bodyPr/>
          <a:lstStyle/>
          <a:p>
            <a:fld id="{754E4658-0B9D-B24A-A3C2-6952A9D1FD92}" type="slidenum">
              <a:rPr lang="en-US" smtClean="0"/>
              <a:pPr/>
              <a:t>‹#›</a:t>
            </a:fld>
            <a:endParaRPr lang="en-US"/>
          </a:p>
        </p:txBody>
      </p:sp>
    </p:spTree>
    <p:extLst>
      <p:ext uri="{BB962C8B-B14F-4D97-AF65-F5344CB8AC3E}">
        <p14:creationId xmlns:p14="http://schemas.microsoft.com/office/powerpoint/2010/main" val="2863972467"/>
      </p:ext>
    </p:extLst>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047FB62-7B89-614C-A053-F5F3DCD7B381}" type="datetimeFigureOut">
              <a:rPr lang="en-US" smtClean="0"/>
              <a:pPr/>
              <a:t>10/13/2020</a:t>
            </a:fld>
            <a:endParaRPr lang="en-US"/>
          </a:p>
        </p:txBody>
      </p:sp>
      <p:sp>
        <p:nvSpPr>
          <p:cNvPr id="7" name="Slide Number Placeholder 6"/>
          <p:cNvSpPr>
            <a:spLocks noGrp="1"/>
          </p:cNvSpPr>
          <p:nvPr>
            <p:ph type="sldNum" sz="quarter" idx="12"/>
          </p:nvPr>
        </p:nvSpPr>
        <p:spPr/>
        <p:txBody>
          <a:bodyPr/>
          <a:lstStyle/>
          <a:p>
            <a:fld id="{754E4658-0B9D-B24A-A3C2-6952A9D1FD92}" type="slidenum">
              <a:rPr lang="en-US" smtClean="0"/>
              <a:pPr/>
              <a:t>‹#›</a:t>
            </a:fld>
            <a:endParaRPr lang="en-US"/>
          </a:p>
        </p:txBody>
      </p:sp>
    </p:spTree>
    <p:extLst>
      <p:ext uri="{BB962C8B-B14F-4D97-AF65-F5344CB8AC3E}">
        <p14:creationId xmlns:p14="http://schemas.microsoft.com/office/powerpoint/2010/main" val="3679705508"/>
      </p:ext>
    </p:extLst>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047FB62-7B89-614C-A053-F5F3DCD7B381}" type="datetimeFigureOut">
              <a:rPr lang="en-US" smtClean="0"/>
              <a:pPr/>
              <a:t>10/13/2020</a:t>
            </a:fld>
            <a:endParaRPr lang="en-US"/>
          </a:p>
        </p:txBody>
      </p:sp>
      <p:sp>
        <p:nvSpPr>
          <p:cNvPr id="9" name="Slide Number Placeholder 8"/>
          <p:cNvSpPr>
            <a:spLocks noGrp="1"/>
          </p:cNvSpPr>
          <p:nvPr>
            <p:ph type="sldNum" sz="quarter" idx="12"/>
          </p:nvPr>
        </p:nvSpPr>
        <p:spPr/>
        <p:txBody>
          <a:bodyPr/>
          <a:lstStyle/>
          <a:p>
            <a:fld id="{754E4658-0B9D-B24A-A3C2-6952A9D1FD92}" type="slidenum">
              <a:rPr lang="en-US" smtClean="0"/>
              <a:pPr/>
              <a:t>‹#›</a:t>
            </a:fld>
            <a:endParaRPr lang="en-US"/>
          </a:p>
        </p:txBody>
      </p:sp>
    </p:spTree>
    <p:extLst>
      <p:ext uri="{BB962C8B-B14F-4D97-AF65-F5344CB8AC3E}">
        <p14:creationId xmlns:p14="http://schemas.microsoft.com/office/powerpoint/2010/main" val="1821210479"/>
      </p:ext>
    </p:extLst>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047FB62-7B89-614C-A053-F5F3DCD7B381}" type="datetimeFigureOut">
              <a:rPr lang="en-US" smtClean="0"/>
              <a:pPr/>
              <a:t>10/13/2020</a:t>
            </a:fld>
            <a:endParaRPr lang="en-US"/>
          </a:p>
        </p:txBody>
      </p:sp>
      <p:sp>
        <p:nvSpPr>
          <p:cNvPr id="5" name="Slide Number Placeholder 4"/>
          <p:cNvSpPr>
            <a:spLocks noGrp="1"/>
          </p:cNvSpPr>
          <p:nvPr>
            <p:ph type="sldNum" sz="quarter" idx="12"/>
          </p:nvPr>
        </p:nvSpPr>
        <p:spPr/>
        <p:txBody>
          <a:bodyPr/>
          <a:lstStyle/>
          <a:p>
            <a:fld id="{754E4658-0B9D-B24A-A3C2-6952A9D1FD92}" type="slidenum">
              <a:rPr lang="en-US" smtClean="0"/>
              <a:pPr/>
              <a:t>‹#›</a:t>
            </a:fld>
            <a:endParaRPr lang="en-US"/>
          </a:p>
        </p:txBody>
      </p:sp>
    </p:spTree>
    <p:extLst>
      <p:ext uri="{BB962C8B-B14F-4D97-AF65-F5344CB8AC3E}">
        <p14:creationId xmlns:p14="http://schemas.microsoft.com/office/powerpoint/2010/main" val="3776499606"/>
      </p:ext>
    </p:extLst>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047FB62-7B89-614C-A053-F5F3DCD7B381}" type="datetimeFigureOut">
              <a:rPr lang="en-US" smtClean="0"/>
              <a:pPr/>
              <a:t>10/13/2020</a:t>
            </a:fld>
            <a:endParaRPr lang="en-US"/>
          </a:p>
        </p:txBody>
      </p:sp>
      <p:sp>
        <p:nvSpPr>
          <p:cNvPr id="4" name="Slide Number Placeholder 3"/>
          <p:cNvSpPr>
            <a:spLocks noGrp="1"/>
          </p:cNvSpPr>
          <p:nvPr>
            <p:ph type="sldNum" sz="quarter" idx="12"/>
          </p:nvPr>
        </p:nvSpPr>
        <p:spPr/>
        <p:txBody>
          <a:bodyPr/>
          <a:lstStyle/>
          <a:p>
            <a:fld id="{754E4658-0B9D-B24A-A3C2-6952A9D1FD92}" type="slidenum">
              <a:rPr lang="en-US" smtClean="0"/>
              <a:pPr/>
              <a:t>‹#›</a:t>
            </a:fld>
            <a:endParaRPr lang="en-US"/>
          </a:p>
        </p:txBody>
      </p:sp>
    </p:spTree>
    <p:extLst>
      <p:ext uri="{BB962C8B-B14F-4D97-AF65-F5344CB8AC3E}">
        <p14:creationId xmlns:p14="http://schemas.microsoft.com/office/powerpoint/2010/main" val="2153107539"/>
      </p:ext>
    </p:extLst>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047FB62-7B89-614C-A053-F5F3DCD7B381}" type="datetimeFigureOut">
              <a:rPr lang="en-US" smtClean="0"/>
              <a:pPr/>
              <a:t>10/13/2020</a:t>
            </a:fld>
            <a:endParaRPr lang="en-US"/>
          </a:p>
        </p:txBody>
      </p:sp>
      <p:sp>
        <p:nvSpPr>
          <p:cNvPr id="7" name="Slide Number Placeholder 6"/>
          <p:cNvSpPr>
            <a:spLocks noGrp="1"/>
          </p:cNvSpPr>
          <p:nvPr>
            <p:ph type="sldNum" sz="quarter" idx="12"/>
          </p:nvPr>
        </p:nvSpPr>
        <p:spPr/>
        <p:txBody>
          <a:bodyPr/>
          <a:lstStyle/>
          <a:p>
            <a:fld id="{754E4658-0B9D-B24A-A3C2-6952A9D1FD92}" type="slidenum">
              <a:rPr lang="en-US" smtClean="0"/>
              <a:pPr/>
              <a:t>‹#›</a:t>
            </a:fld>
            <a:endParaRPr lang="en-US"/>
          </a:p>
        </p:txBody>
      </p:sp>
    </p:spTree>
    <p:extLst>
      <p:ext uri="{BB962C8B-B14F-4D97-AF65-F5344CB8AC3E}">
        <p14:creationId xmlns:p14="http://schemas.microsoft.com/office/powerpoint/2010/main" val="4047356255"/>
      </p:ext>
    </p:extLst>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047FB62-7B89-614C-A053-F5F3DCD7B381}" type="datetimeFigureOut">
              <a:rPr lang="en-US" smtClean="0"/>
              <a:pPr/>
              <a:t>10/13/2020</a:t>
            </a:fld>
            <a:endParaRPr lang="en-US"/>
          </a:p>
        </p:txBody>
      </p:sp>
      <p:sp>
        <p:nvSpPr>
          <p:cNvPr id="7" name="Slide Number Placeholder 6"/>
          <p:cNvSpPr>
            <a:spLocks noGrp="1"/>
          </p:cNvSpPr>
          <p:nvPr>
            <p:ph type="sldNum" sz="quarter" idx="12"/>
          </p:nvPr>
        </p:nvSpPr>
        <p:spPr/>
        <p:txBody>
          <a:bodyPr/>
          <a:lstStyle/>
          <a:p>
            <a:fld id="{754E4658-0B9D-B24A-A3C2-6952A9D1FD92}" type="slidenum">
              <a:rPr lang="en-US" smtClean="0"/>
              <a:pPr/>
              <a:t>‹#›</a:t>
            </a:fld>
            <a:endParaRPr lang="en-US"/>
          </a:p>
        </p:txBody>
      </p:sp>
    </p:spTree>
    <p:extLst>
      <p:ext uri="{BB962C8B-B14F-4D97-AF65-F5344CB8AC3E}">
        <p14:creationId xmlns:p14="http://schemas.microsoft.com/office/powerpoint/2010/main" val="2486449113"/>
      </p:ext>
    </p:extLst>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047FB62-7B89-614C-A053-F5F3DCD7B381}" type="datetimeFigureOut">
              <a:rPr lang="en-US" smtClean="0"/>
              <a:pPr/>
              <a:t>10/13/2020</a:t>
            </a:fld>
            <a:endParaRPr lang="en-US"/>
          </a:p>
        </p:txBody>
      </p:sp>
      <p:sp>
        <p:nvSpPr>
          <p:cNvPr id="6" name="Slide Number Placeholder 5"/>
          <p:cNvSpPr>
            <a:spLocks noGrp="1"/>
          </p:cNvSpPr>
          <p:nvPr>
            <p:ph type="sldNum" sz="quarter" idx="12"/>
          </p:nvPr>
        </p:nvSpPr>
        <p:spPr/>
        <p:txBody>
          <a:bodyPr/>
          <a:lstStyle/>
          <a:p>
            <a:fld id="{754E4658-0B9D-B24A-A3C2-6952A9D1FD92}" type="slidenum">
              <a:rPr lang="en-US" smtClean="0"/>
              <a:pPr/>
              <a:t>‹#›</a:t>
            </a:fld>
            <a:endParaRPr lang="en-US"/>
          </a:p>
        </p:txBody>
      </p:sp>
    </p:spTree>
    <p:extLst>
      <p:ext uri="{BB962C8B-B14F-4D97-AF65-F5344CB8AC3E}">
        <p14:creationId xmlns:p14="http://schemas.microsoft.com/office/powerpoint/2010/main" val="1758205542"/>
      </p:ext>
    </p:extLst>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047FB62-7B89-614C-A053-F5F3DCD7B381}" type="datetimeFigureOut">
              <a:rPr lang="en-US" smtClean="0"/>
              <a:pPr/>
              <a:t>10/13/2020</a:t>
            </a:fld>
            <a:endParaRPr lang="en-US"/>
          </a:p>
        </p:txBody>
      </p:sp>
      <p:sp>
        <p:nvSpPr>
          <p:cNvPr id="6" name="Slide Number Placeholder 5"/>
          <p:cNvSpPr>
            <a:spLocks noGrp="1"/>
          </p:cNvSpPr>
          <p:nvPr>
            <p:ph type="sldNum" sz="quarter" idx="12"/>
          </p:nvPr>
        </p:nvSpPr>
        <p:spPr/>
        <p:txBody>
          <a:bodyPr/>
          <a:lstStyle/>
          <a:p>
            <a:fld id="{754E4658-0B9D-B24A-A3C2-6952A9D1FD92}" type="slidenum">
              <a:rPr lang="en-US" smtClean="0"/>
              <a:pPr/>
              <a:t>‹#›</a:t>
            </a:fld>
            <a:endParaRPr lang="en-US"/>
          </a:p>
        </p:txBody>
      </p:sp>
    </p:spTree>
    <p:extLst>
      <p:ext uri="{BB962C8B-B14F-4D97-AF65-F5344CB8AC3E}">
        <p14:creationId xmlns:p14="http://schemas.microsoft.com/office/powerpoint/2010/main" val="3997094795"/>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objAndTwoObj">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371600"/>
          </a:xfrm>
        </p:spPr>
        <p:txBody>
          <a:bodyPr/>
          <a:lstStyle/>
          <a:p>
            <a:r>
              <a:rPr lang="en-US"/>
              <a:t>Click to edit Master title style</a:t>
            </a:r>
          </a:p>
        </p:txBody>
      </p:sp>
      <p:sp>
        <p:nvSpPr>
          <p:cNvPr id="3" name="Content Placeholder 2"/>
          <p:cNvSpPr>
            <a:spLocks noGrp="1"/>
          </p:cNvSpPr>
          <p:nvPr>
            <p:ph sz="half" idx="1"/>
          </p:nvPr>
        </p:nvSpPr>
        <p:spPr>
          <a:xfrm>
            <a:off x="457200" y="1981200"/>
            <a:ext cx="4038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981200"/>
            <a:ext cx="40386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4114800"/>
            <a:ext cx="40386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4"/>
          <p:cNvSpPr>
            <a:spLocks noGrp="1" noChangeArrowheads="1"/>
          </p:cNvSpPr>
          <p:nvPr>
            <p:ph type="dt" sz="half" idx="10"/>
          </p:nvPr>
        </p:nvSpPr>
        <p:spPr>
          <a:ln/>
        </p:spPr>
        <p:txBody>
          <a:bodyPr/>
          <a:lstStyle>
            <a:lvl1pPr>
              <a:defRPr/>
            </a:lvl1pPr>
          </a:lstStyle>
          <a:p>
            <a:pPr>
              <a:defRPr/>
            </a:pPr>
            <a:endParaRPr lang="en-US"/>
          </a:p>
        </p:txBody>
      </p:sp>
      <p:sp>
        <p:nvSpPr>
          <p:cNvPr id="7"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a:p>
        </p:txBody>
      </p:sp>
      <p:sp>
        <p:nvSpPr>
          <p:cNvPr id="8" name="Rectangle 6"/>
          <p:cNvSpPr>
            <a:spLocks noGrp="1" noChangeArrowheads="1"/>
          </p:cNvSpPr>
          <p:nvPr>
            <p:ph type="sldNum" sz="quarter" idx="12"/>
          </p:nvPr>
        </p:nvSpPr>
        <p:spPr>
          <a:ln/>
        </p:spPr>
        <p:txBody>
          <a:bodyPr/>
          <a:lstStyle>
            <a:lvl1pPr>
              <a:defRPr/>
            </a:lvl1pPr>
          </a:lstStyle>
          <a:p>
            <a:pPr>
              <a:defRPr/>
            </a:pPr>
            <a:fld id="{EFAFBB73-C6B4-497A-B099-B558D706B618}" type="slidenum">
              <a:rPr lang="en-US"/>
              <a:pPr>
                <a:defRPr/>
              </a:pPr>
              <a:t>‹#›</a:t>
            </a:fld>
            <a:endParaRPr lang="en-US"/>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fourObj">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381000"/>
            <a:ext cx="8229600" cy="1371600"/>
          </a:xfrm>
        </p:spPr>
        <p:txBody>
          <a:bodyPr/>
          <a:lstStyle/>
          <a:p>
            <a:r>
              <a:rPr lang="en-US"/>
              <a:t>Click to edit Master title style</a:t>
            </a:r>
          </a:p>
        </p:txBody>
      </p:sp>
      <p:sp>
        <p:nvSpPr>
          <p:cNvPr id="3" name="Content Placeholder 2"/>
          <p:cNvSpPr>
            <a:spLocks noGrp="1"/>
          </p:cNvSpPr>
          <p:nvPr>
            <p:ph sz="quarter" idx="1"/>
          </p:nvPr>
        </p:nvSpPr>
        <p:spPr>
          <a:xfrm>
            <a:off x="457200" y="1981200"/>
            <a:ext cx="40386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981200"/>
            <a:ext cx="40386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57200" y="4114800"/>
            <a:ext cx="40386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4648200" y="4114800"/>
            <a:ext cx="40386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A6DCB424-6B9A-44B4-9C6C-E62A59C38B1B}" type="slidenum">
              <a:rPr lang="en-US"/>
              <a:pPr>
                <a:defRPr/>
              </a:pPr>
              <a:t>‹#›</a:t>
            </a:fld>
            <a:endParaRPr lang="en-US"/>
          </a:p>
        </p:txBody>
      </p:sp>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371600"/>
          </a:xfrm>
        </p:spPr>
        <p:txBody>
          <a:bodyPr/>
          <a:lstStyle/>
          <a:p>
            <a:r>
              <a:rPr lang="en-US"/>
              <a:t>Click to edit Master title style</a:t>
            </a:r>
          </a:p>
        </p:txBody>
      </p:sp>
      <p:sp>
        <p:nvSpPr>
          <p:cNvPr id="3" name="Text Placeholder 2"/>
          <p:cNvSpPr>
            <a:spLocks noGrp="1"/>
          </p:cNvSpPr>
          <p:nvPr>
            <p:ph type="body" sz="half" idx="1"/>
          </p:nvPr>
        </p:nvSpPr>
        <p:spPr>
          <a:xfrm>
            <a:off x="457200" y="1981200"/>
            <a:ext cx="4038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981200"/>
            <a:ext cx="40386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4114800"/>
            <a:ext cx="40386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4"/>
          <p:cNvSpPr>
            <a:spLocks noGrp="1" noChangeArrowheads="1"/>
          </p:cNvSpPr>
          <p:nvPr>
            <p:ph type="dt" sz="half" idx="10"/>
          </p:nvPr>
        </p:nvSpPr>
        <p:spPr>
          <a:ln/>
        </p:spPr>
        <p:txBody>
          <a:bodyPr/>
          <a:lstStyle>
            <a:lvl1pPr>
              <a:defRPr/>
            </a:lvl1pPr>
          </a:lstStyle>
          <a:p>
            <a:pPr>
              <a:defRPr/>
            </a:pPr>
            <a:endParaRPr lang="en-US"/>
          </a:p>
        </p:txBody>
      </p:sp>
      <p:sp>
        <p:nvSpPr>
          <p:cNvPr id="7"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a:p>
        </p:txBody>
      </p:sp>
      <p:sp>
        <p:nvSpPr>
          <p:cNvPr id="8" name="Rectangle 6"/>
          <p:cNvSpPr>
            <a:spLocks noGrp="1" noChangeArrowheads="1"/>
          </p:cNvSpPr>
          <p:nvPr>
            <p:ph type="sldNum" sz="quarter" idx="12"/>
          </p:nvPr>
        </p:nvSpPr>
        <p:spPr>
          <a:ln/>
        </p:spPr>
        <p:txBody>
          <a:bodyPr/>
          <a:lstStyle>
            <a:lvl1pPr>
              <a:defRPr/>
            </a:lvl1pPr>
          </a:lstStyle>
          <a:p>
            <a:pPr>
              <a:defRPr/>
            </a:pPr>
            <a:fld id="{7C53465A-6A9F-453F-BB85-0DB086E89C1D}" type="slidenum">
              <a:rPr lang="en-US"/>
              <a:pPr>
                <a:defRPr/>
              </a:pPr>
              <a:t>‹#›</a:t>
            </a:fld>
            <a:endParaRPr lang="en-US"/>
          </a:p>
        </p:txBody>
      </p:sp>
    </p:spTree>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type="txOverObj">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371600"/>
          </a:xfrm>
        </p:spPr>
        <p:txBody>
          <a:bodyPr/>
          <a:lstStyle/>
          <a:p>
            <a:r>
              <a:rPr lang="en-US"/>
              <a:t>Click to edit Master title style</a:t>
            </a:r>
          </a:p>
        </p:txBody>
      </p:sp>
      <p:sp>
        <p:nvSpPr>
          <p:cNvPr id="3" name="Text Placeholder 2"/>
          <p:cNvSpPr>
            <a:spLocks noGrp="1"/>
          </p:cNvSpPr>
          <p:nvPr>
            <p:ph type="body" sz="half" idx="1"/>
          </p:nvPr>
        </p:nvSpPr>
        <p:spPr>
          <a:xfrm>
            <a:off x="457200" y="1981200"/>
            <a:ext cx="82296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57200" y="4114800"/>
            <a:ext cx="82296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Footer Placeholder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89203751-E746-4D92-ACAC-E4E42E6A35C6}" type="slidenum">
              <a:rPr lang="en-US"/>
              <a:pPr>
                <a:defRPr/>
              </a:pPr>
              <a:t>‹#›</a:t>
            </a:fld>
            <a:endParaRPr lang="en-US"/>
          </a:p>
        </p:txBody>
      </p:sp>
    </p:spTree>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047FB62-7B89-614C-A053-F5F3DCD7B381}" type="datetimeFigureOut">
              <a:rPr lang="en-US" smtClean="0"/>
              <a:pPr/>
              <a:t>10/13/2020</a:t>
            </a:fld>
            <a:endParaRPr lang="en-US"/>
          </a:p>
        </p:txBody>
      </p:sp>
      <p:sp>
        <p:nvSpPr>
          <p:cNvPr id="6" name="Slide Number Placeholder 5"/>
          <p:cNvSpPr>
            <a:spLocks noGrp="1"/>
          </p:cNvSpPr>
          <p:nvPr>
            <p:ph type="sldNum" sz="quarter" idx="12"/>
          </p:nvPr>
        </p:nvSpPr>
        <p:spPr/>
        <p:txBody>
          <a:bodyPr/>
          <a:lstStyle/>
          <a:p>
            <a:fld id="{754E4658-0B9D-B24A-A3C2-6952A9D1FD92}" type="slidenum">
              <a:rPr lang="en-US" smtClean="0"/>
              <a:pPr/>
              <a:t>‹#›</a:t>
            </a:fld>
            <a:endParaRPr lang="en-US"/>
          </a:p>
        </p:txBody>
      </p:sp>
    </p:spTree>
    <p:extLst>
      <p:ext uri="{BB962C8B-B14F-4D97-AF65-F5344CB8AC3E}">
        <p14:creationId xmlns:p14="http://schemas.microsoft.com/office/powerpoint/2010/main" val="1091188988"/>
      </p:ext>
    </p:extLst>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047FB62-7B89-614C-A053-F5F3DCD7B381}" type="datetimeFigureOut">
              <a:rPr lang="en-US" smtClean="0"/>
              <a:pPr/>
              <a:t>10/13/2020</a:t>
            </a:fld>
            <a:endParaRPr lang="en-US"/>
          </a:p>
        </p:txBody>
      </p:sp>
      <p:sp>
        <p:nvSpPr>
          <p:cNvPr id="6" name="Slide Number Placeholder 5"/>
          <p:cNvSpPr>
            <a:spLocks noGrp="1"/>
          </p:cNvSpPr>
          <p:nvPr>
            <p:ph type="sldNum" sz="quarter" idx="12"/>
          </p:nvPr>
        </p:nvSpPr>
        <p:spPr/>
        <p:txBody>
          <a:bodyPr/>
          <a:lstStyle/>
          <a:p>
            <a:fld id="{754E4658-0B9D-B24A-A3C2-6952A9D1FD92}" type="slidenum">
              <a:rPr lang="en-US" smtClean="0"/>
              <a:pPr/>
              <a:t>‹#›</a:t>
            </a:fld>
            <a:endParaRPr lang="en-US"/>
          </a:p>
        </p:txBody>
      </p:sp>
    </p:spTree>
    <p:extLst>
      <p:ext uri="{BB962C8B-B14F-4D97-AF65-F5344CB8AC3E}">
        <p14:creationId xmlns:p14="http://schemas.microsoft.com/office/powerpoint/2010/main" val="2863972467"/>
      </p:ext>
    </p:extLst>
  </p:cSld>
  <p:clrMapOvr>
    <a:masterClrMapping/>
  </p:clrMapOvr>
  <p:transition spd="med"/>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047FB62-7B89-614C-A053-F5F3DCD7B381}" type="datetimeFigureOut">
              <a:rPr lang="en-US" smtClean="0"/>
              <a:pPr/>
              <a:t>10/13/2020</a:t>
            </a:fld>
            <a:endParaRPr lang="en-US"/>
          </a:p>
        </p:txBody>
      </p:sp>
      <p:sp>
        <p:nvSpPr>
          <p:cNvPr id="7" name="Slide Number Placeholder 6"/>
          <p:cNvSpPr>
            <a:spLocks noGrp="1"/>
          </p:cNvSpPr>
          <p:nvPr>
            <p:ph type="sldNum" sz="quarter" idx="12"/>
          </p:nvPr>
        </p:nvSpPr>
        <p:spPr/>
        <p:txBody>
          <a:bodyPr/>
          <a:lstStyle/>
          <a:p>
            <a:fld id="{754E4658-0B9D-B24A-A3C2-6952A9D1FD92}" type="slidenum">
              <a:rPr lang="en-US" smtClean="0"/>
              <a:pPr/>
              <a:t>‹#›</a:t>
            </a:fld>
            <a:endParaRPr lang="en-US"/>
          </a:p>
        </p:txBody>
      </p:sp>
    </p:spTree>
    <p:extLst>
      <p:ext uri="{BB962C8B-B14F-4D97-AF65-F5344CB8AC3E}">
        <p14:creationId xmlns:p14="http://schemas.microsoft.com/office/powerpoint/2010/main" val="3679705508"/>
      </p:ext>
    </p:extLst>
  </p:cSld>
  <p:clrMapOvr>
    <a:masterClrMapping/>
  </p:clrMapOvr>
  <p:transition spd="med"/>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047FB62-7B89-614C-A053-F5F3DCD7B381}" type="datetimeFigureOut">
              <a:rPr lang="en-US" smtClean="0"/>
              <a:pPr/>
              <a:t>10/13/2020</a:t>
            </a:fld>
            <a:endParaRPr lang="en-US"/>
          </a:p>
        </p:txBody>
      </p:sp>
      <p:sp>
        <p:nvSpPr>
          <p:cNvPr id="9" name="Slide Number Placeholder 8"/>
          <p:cNvSpPr>
            <a:spLocks noGrp="1"/>
          </p:cNvSpPr>
          <p:nvPr>
            <p:ph type="sldNum" sz="quarter" idx="12"/>
          </p:nvPr>
        </p:nvSpPr>
        <p:spPr/>
        <p:txBody>
          <a:bodyPr/>
          <a:lstStyle/>
          <a:p>
            <a:fld id="{754E4658-0B9D-B24A-A3C2-6952A9D1FD92}" type="slidenum">
              <a:rPr lang="en-US" smtClean="0"/>
              <a:pPr/>
              <a:t>‹#›</a:t>
            </a:fld>
            <a:endParaRPr lang="en-US"/>
          </a:p>
        </p:txBody>
      </p:sp>
    </p:spTree>
    <p:extLst>
      <p:ext uri="{BB962C8B-B14F-4D97-AF65-F5344CB8AC3E}">
        <p14:creationId xmlns:p14="http://schemas.microsoft.com/office/powerpoint/2010/main" val="1821210479"/>
      </p:ext>
    </p:extLst>
  </p:cSld>
  <p:clrMapOvr>
    <a:masterClrMapping/>
  </p:clrMapOvr>
  <p:transition spd="med"/>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047FB62-7B89-614C-A053-F5F3DCD7B381}" type="datetimeFigureOut">
              <a:rPr lang="en-US" smtClean="0"/>
              <a:pPr/>
              <a:t>10/13/2020</a:t>
            </a:fld>
            <a:endParaRPr lang="en-US"/>
          </a:p>
        </p:txBody>
      </p:sp>
      <p:sp>
        <p:nvSpPr>
          <p:cNvPr id="5" name="Slide Number Placeholder 4"/>
          <p:cNvSpPr>
            <a:spLocks noGrp="1"/>
          </p:cNvSpPr>
          <p:nvPr>
            <p:ph type="sldNum" sz="quarter" idx="12"/>
          </p:nvPr>
        </p:nvSpPr>
        <p:spPr/>
        <p:txBody>
          <a:bodyPr/>
          <a:lstStyle/>
          <a:p>
            <a:fld id="{754E4658-0B9D-B24A-A3C2-6952A9D1FD92}" type="slidenum">
              <a:rPr lang="en-US" smtClean="0"/>
              <a:pPr/>
              <a:t>‹#›</a:t>
            </a:fld>
            <a:endParaRPr lang="en-US"/>
          </a:p>
        </p:txBody>
      </p:sp>
    </p:spTree>
    <p:extLst>
      <p:ext uri="{BB962C8B-B14F-4D97-AF65-F5344CB8AC3E}">
        <p14:creationId xmlns:p14="http://schemas.microsoft.com/office/powerpoint/2010/main" val="3776499606"/>
      </p:ext>
    </p:extLst>
  </p:cSld>
  <p:clrMapOvr>
    <a:masterClrMapping/>
  </p:clrMapOvr>
  <p:transition spd="med"/>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047FB62-7B89-614C-A053-F5F3DCD7B381}" type="datetimeFigureOut">
              <a:rPr lang="en-US" smtClean="0"/>
              <a:pPr/>
              <a:t>10/13/2020</a:t>
            </a:fld>
            <a:endParaRPr lang="en-US"/>
          </a:p>
        </p:txBody>
      </p:sp>
      <p:sp>
        <p:nvSpPr>
          <p:cNvPr id="4" name="Slide Number Placeholder 3"/>
          <p:cNvSpPr>
            <a:spLocks noGrp="1"/>
          </p:cNvSpPr>
          <p:nvPr>
            <p:ph type="sldNum" sz="quarter" idx="12"/>
          </p:nvPr>
        </p:nvSpPr>
        <p:spPr/>
        <p:txBody>
          <a:bodyPr/>
          <a:lstStyle/>
          <a:p>
            <a:fld id="{754E4658-0B9D-B24A-A3C2-6952A9D1FD92}" type="slidenum">
              <a:rPr lang="en-US" smtClean="0"/>
              <a:pPr/>
              <a:t>‹#›</a:t>
            </a:fld>
            <a:endParaRPr lang="en-US"/>
          </a:p>
        </p:txBody>
      </p:sp>
    </p:spTree>
    <p:extLst>
      <p:ext uri="{BB962C8B-B14F-4D97-AF65-F5344CB8AC3E}">
        <p14:creationId xmlns:p14="http://schemas.microsoft.com/office/powerpoint/2010/main" val="2153107539"/>
      </p:ext>
    </p:extLst>
  </p:cSld>
  <p:clrMapOvr>
    <a:masterClrMapping/>
  </p:clrMapOvr>
  <p:transition spd="med"/>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047FB62-7B89-614C-A053-F5F3DCD7B381}" type="datetimeFigureOut">
              <a:rPr lang="en-US" smtClean="0"/>
              <a:pPr/>
              <a:t>10/13/2020</a:t>
            </a:fld>
            <a:endParaRPr lang="en-US"/>
          </a:p>
        </p:txBody>
      </p:sp>
      <p:sp>
        <p:nvSpPr>
          <p:cNvPr id="7" name="Slide Number Placeholder 6"/>
          <p:cNvSpPr>
            <a:spLocks noGrp="1"/>
          </p:cNvSpPr>
          <p:nvPr>
            <p:ph type="sldNum" sz="quarter" idx="12"/>
          </p:nvPr>
        </p:nvSpPr>
        <p:spPr/>
        <p:txBody>
          <a:bodyPr/>
          <a:lstStyle/>
          <a:p>
            <a:fld id="{754E4658-0B9D-B24A-A3C2-6952A9D1FD92}" type="slidenum">
              <a:rPr lang="en-US" smtClean="0"/>
              <a:pPr/>
              <a:t>‹#›</a:t>
            </a:fld>
            <a:endParaRPr lang="en-US"/>
          </a:p>
        </p:txBody>
      </p:sp>
    </p:spTree>
    <p:extLst>
      <p:ext uri="{BB962C8B-B14F-4D97-AF65-F5344CB8AC3E}">
        <p14:creationId xmlns:p14="http://schemas.microsoft.com/office/powerpoint/2010/main" val="4047356255"/>
      </p:ext>
    </p:extLst>
  </p:cSld>
  <p:clrMapOvr>
    <a:masterClrMapping/>
  </p:clrMapOvr>
  <p:transition spd="med"/>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047FB62-7B89-614C-A053-F5F3DCD7B381}" type="datetimeFigureOut">
              <a:rPr lang="en-US" smtClean="0"/>
              <a:pPr/>
              <a:t>10/13/2020</a:t>
            </a:fld>
            <a:endParaRPr lang="en-US"/>
          </a:p>
        </p:txBody>
      </p:sp>
      <p:sp>
        <p:nvSpPr>
          <p:cNvPr id="7" name="Slide Number Placeholder 6"/>
          <p:cNvSpPr>
            <a:spLocks noGrp="1"/>
          </p:cNvSpPr>
          <p:nvPr>
            <p:ph type="sldNum" sz="quarter" idx="12"/>
          </p:nvPr>
        </p:nvSpPr>
        <p:spPr/>
        <p:txBody>
          <a:bodyPr/>
          <a:lstStyle/>
          <a:p>
            <a:fld id="{754E4658-0B9D-B24A-A3C2-6952A9D1FD92}" type="slidenum">
              <a:rPr lang="en-US" smtClean="0"/>
              <a:pPr/>
              <a:t>‹#›</a:t>
            </a:fld>
            <a:endParaRPr lang="en-US"/>
          </a:p>
        </p:txBody>
      </p:sp>
    </p:spTree>
    <p:extLst>
      <p:ext uri="{BB962C8B-B14F-4D97-AF65-F5344CB8AC3E}">
        <p14:creationId xmlns:p14="http://schemas.microsoft.com/office/powerpoint/2010/main" val="2486449113"/>
      </p:ext>
    </p:extLst>
  </p:cSld>
  <p:clrMapOvr>
    <a:masterClrMapping/>
  </p:clrMapOvr>
  <p:transition spd="med"/>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047FB62-7B89-614C-A053-F5F3DCD7B381}" type="datetimeFigureOut">
              <a:rPr lang="en-US" smtClean="0"/>
              <a:pPr/>
              <a:t>10/13/2020</a:t>
            </a:fld>
            <a:endParaRPr lang="en-US"/>
          </a:p>
        </p:txBody>
      </p:sp>
      <p:sp>
        <p:nvSpPr>
          <p:cNvPr id="6" name="Slide Number Placeholder 5"/>
          <p:cNvSpPr>
            <a:spLocks noGrp="1"/>
          </p:cNvSpPr>
          <p:nvPr>
            <p:ph type="sldNum" sz="quarter" idx="12"/>
          </p:nvPr>
        </p:nvSpPr>
        <p:spPr/>
        <p:txBody>
          <a:bodyPr/>
          <a:lstStyle/>
          <a:p>
            <a:fld id="{754E4658-0B9D-B24A-A3C2-6952A9D1FD92}" type="slidenum">
              <a:rPr lang="en-US" smtClean="0"/>
              <a:pPr/>
              <a:t>‹#›</a:t>
            </a:fld>
            <a:endParaRPr lang="en-US"/>
          </a:p>
        </p:txBody>
      </p:sp>
    </p:spTree>
    <p:extLst>
      <p:ext uri="{BB962C8B-B14F-4D97-AF65-F5344CB8AC3E}">
        <p14:creationId xmlns:p14="http://schemas.microsoft.com/office/powerpoint/2010/main" val="1758205542"/>
      </p:ext>
    </p:extLst>
  </p:cSld>
  <p:clrMapOvr>
    <a:masterClrMapping/>
  </p:clrMapOvr>
  <p:transition spd="med"/>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047FB62-7B89-614C-A053-F5F3DCD7B381}" type="datetimeFigureOut">
              <a:rPr lang="en-US" smtClean="0"/>
              <a:pPr/>
              <a:t>10/13/2020</a:t>
            </a:fld>
            <a:endParaRPr lang="en-US"/>
          </a:p>
        </p:txBody>
      </p:sp>
      <p:sp>
        <p:nvSpPr>
          <p:cNvPr id="6" name="Slide Number Placeholder 5"/>
          <p:cNvSpPr>
            <a:spLocks noGrp="1"/>
          </p:cNvSpPr>
          <p:nvPr>
            <p:ph type="sldNum" sz="quarter" idx="12"/>
          </p:nvPr>
        </p:nvSpPr>
        <p:spPr/>
        <p:txBody>
          <a:bodyPr/>
          <a:lstStyle/>
          <a:p>
            <a:fld id="{754E4658-0B9D-B24A-A3C2-6952A9D1FD92}" type="slidenum">
              <a:rPr lang="en-US" smtClean="0"/>
              <a:pPr/>
              <a:t>‹#›</a:t>
            </a:fld>
            <a:endParaRPr lang="en-US"/>
          </a:p>
        </p:txBody>
      </p:sp>
    </p:spTree>
    <p:extLst>
      <p:ext uri="{BB962C8B-B14F-4D97-AF65-F5344CB8AC3E}">
        <p14:creationId xmlns:p14="http://schemas.microsoft.com/office/powerpoint/2010/main" val="3997094795"/>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image" Target="../media/image4.png"/><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theme" Target="../theme/theme2.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WILDLIFE_PPT_R10-02.png"/>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11759" y="0"/>
            <a:ext cx="9167518" cy="6875638"/>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453359"/>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047FB62-7B89-614C-A053-F5F3DCD7B381}" type="datetimeFigureOut">
              <a:rPr lang="en-US" smtClean="0"/>
              <a:pPr/>
              <a:t>10/13/2020</a:t>
            </a:fld>
            <a:endParaRPr lang="en-US" dirty="0"/>
          </a:p>
        </p:txBody>
      </p:sp>
      <p:sp>
        <p:nvSpPr>
          <p:cNvPr id="6" name="Slide Number Placeholder 5"/>
          <p:cNvSpPr>
            <a:spLocks noGrp="1"/>
          </p:cNvSpPr>
          <p:nvPr>
            <p:ph type="sldNum" sz="quarter" idx="4"/>
          </p:nvPr>
        </p:nvSpPr>
        <p:spPr>
          <a:xfrm>
            <a:off x="4762766" y="6453359"/>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4E4658-0B9D-B24A-A3C2-6952A9D1FD92}" type="slidenum">
              <a:rPr lang="en-US" smtClean="0"/>
              <a:pPr/>
              <a:t>‹#›</a:t>
            </a:fld>
            <a:endParaRPr lang="en-US" dirty="0"/>
          </a:p>
        </p:txBody>
      </p:sp>
    </p:spTree>
    <p:extLst>
      <p:ext uri="{BB962C8B-B14F-4D97-AF65-F5344CB8AC3E}">
        <p14:creationId xmlns:p14="http://schemas.microsoft.com/office/powerpoint/2010/main" val="3138147114"/>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78" r:id="rId13"/>
    <p:sldLayoutId id="2147483679" r:id="rId14"/>
    <p:sldLayoutId id="2147483680" r:id="rId15"/>
    <p:sldLayoutId id="2147483681" r:id="rId16"/>
  </p:sldLayoutIdLst>
  <p:transition spd="med"/>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WILDLIFE_PPT_R10-02.png"/>
          <p:cNvPicPr>
            <a:picLocks noChangeAspect="1"/>
          </p:cNvPicPr>
          <p:nvPr/>
        </p:nvPicPr>
        <p:blipFill>
          <a:blip r:embed="rId12"/>
          <a:stretch>
            <a:fillRect/>
          </a:stretch>
        </p:blipFill>
        <p:spPr>
          <a:xfrm>
            <a:off x="-11759" y="0"/>
            <a:ext cx="9167517" cy="6875638"/>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453359"/>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047FB62-7B89-614C-A053-F5F3DCD7B381}" type="datetimeFigureOut">
              <a:rPr lang="en-US" smtClean="0"/>
              <a:pPr/>
              <a:t>10/13/2020</a:t>
            </a:fld>
            <a:endParaRPr lang="en-US" dirty="0"/>
          </a:p>
        </p:txBody>
      </p:sp>
      <p:sp>
        <p:nvSpPr>
          <p:cNvPr id="6" name="Slide Number Placeholder 5"/>
          <p:cNvSpPr>
            <a:spLocks noGrp="1"/>
          </p:cNvSpPr>
          <p:nvPr>
            <p:ph type="sldNum" sz="quarter" idx="4"/>
          </p:nvPr>
        </p:nvSpPr>
        <p:spPr>
          <a:xfrm>
            <a:off x="4762766" y="6453359"/>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4E4658-0B9D-B24A-A3C2-6952A9D1FD92}" type="slidenum">
              <a:rPr lang="en-US" smtClean="0"/>
              <a:pPr/>
              <a:t>‹#›</a:t>
            </a:fld>
            <a:endParaRPr lang="en-US" dirty="0"/>
          </a:p>
        </p:txBody>
      </p:sp>
    </p:spTree>
    <p:extLst>
      <p:ext uri="{BB962C8B-B14F-4D97-AF65-F5344CB8AC3E}">
        <p14:creationId xmlns:p14="http://schemas.microsoft.com/office/powerpoint/2010/main" val="3138147114"/>
      </p:ext>
    </p:extLst>
  </p:cSld>
  <p:clrMap bg1="lt1" tx1="dk1" bg2="lt2" tx2="dk2" accent1="accent1" accent2="accent2" accent3="accent3" accent4="accent4" accent5="accent5" accent6="accent6" hlink="hlink" folHlink="folHlink"/>
  <p:sldLayoutIdLst>
    <p:sldLayoutId id="2147483666" r:id="rId1"/>
    <p:sldLayoutId id="2147483668" r:id="rId2"/>
    <p:sldLayoutId id="2147483669" r:id="rId3"/>
    <p:sldLayoutId id="2147483671" r:id="rId4"/>
    <p:sldLayoutId id="2147483672" r:id="rId5"/>
    <p:sldLayoutId id="2147483673" r:id="rId6"/>
    <p:sldLayoutId id="2147483674" r:id="rId7"/>
    <p:sldLayoutId id="2147483675" r:id="rId8"/>
    <p:sldLayoutId id="2147483676" r:id="rId9"/>
    <p:sldLayoutId id="2147483677" r:id="rId10"/>
  </p:sldLayoutIdLst>
  <p:transition spd="med"/>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13.xml"/><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8" Type="http://schemas.openxmlformats.org/officeDocument/2006/relationships/image" Target="../media/image14.wmf"/><Relationship Id="rId3" Type="http://schemas.openxmlformats.org/officeDocument/2006/relationships/image" Target="../media/image9.jpeg"/><Relationship Id="rId7" Type="http://schemas.openxmlformats.org/officeDocument/2006/relationships/image" Target="../media/image13.wmf"/><Relationship Id="rId2" Type="http://schemas.openxmlformats.org/officeDocument/2006/relationships/notesSlide" Target="../notesSlides/notesSlide7.xml"/><Relationship Id="rId1" Type="http://schemas.openxmlformats.org/officeDocument/2006/relationships/slideLayout" Target="../slideLayouts/slideLayout14.xml"/><Relationship Id="rId6" Type="http://schemas.openxmlformats.org/officeDocument/2006/relationships/image" Target="../media/image12.wmf"/><Relationship Id="rId11" Type="http://schemas.openxmlformats.org/officeDocument/2006/relationships/image" Target="../media/image17.jpeg"/><Relationship Id="rId5" Type="http://schemas.openxmlformats.org/officeDocument/2006/relationships/image" Target="../media/image11.jpeg"/><Relationship Id="rId10" Type="http://schemas.openxmlformats.org/officeDocument/2006/relationships/image" Target="../media/image16.jpeg"/><Relationship Id="rId4" Type="http://schemas.openxmlformats.org/officeDocument/2006/relationships/image" Target="../media/image10.jpeg"/><Relationship Id="rId9" Type="http://schemas.openxmlformats.org/officeDocument/2006/relationships/image" Target="../media/image15.wmf"/></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0.xml"/><Relationship Id="rId1" Type="http://schemas.openxmlformats.org/officeDocument/2006/relationships/slideLayout" Target="../slideLayouts/slideLayout14.xml"/><Relationship Id="rId5" Type="http://schemas.openxmlformats.org/officeDocument/2006/relationships/image" Target="../media/image20.jpeg"/><Relationship Id="rId4" Type="http://schemas.openxmlformats.org/officeDocument/2006/relationships/image" Target="../media/image19.jpeg"/></Relationships>
</file>

<file path=ppt/slides/_rels/slide1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1.xml"/><Relationship Id="rId1" Type="http://schemas.openxmlformats.org/officeDocument/2006/relationships/slideLayout" Target="../slideLayouts/slideLayout13.xml"/><Relationship Id="rId5" Type="http://schemas.openxmlformats.org/officeDocument/2006/relationships/image" Target="../media/image23.jpeg"/><Relationship Id="rId4" Type="http://schemas.openxmlformats.org/officeDocument/2006/relationships/image" Target="../media/image22.jpeg"/></Relationships>
</file>

<file path=ppt/slides/_rels/slide1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2.xml"/><Relationship Id="rId1" Type="http://schemas.openxmlformats.org/officeDocument/2006/relationships/slideLayout" Target="../slideLayouts/slideLayout14.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5.jpeg"/></Relationships>
</file>

<file path=ppt/slides/_rels/slide1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3.xml"/><Relationship Id="rId1" Type="http://schemas.openxmlformats.org/officeDocument/2006/relationships/slideLayout" Target="../slideLayouts/slideLayout14.xml"/><Relationship Id="rId6" Type="http://schemas.openxmlformats.org/officeDocument/2006/relationships/image" Target="../media/image31.jpeg"/><Relationship Id="rId5" Type="http://schemas.openxmlformats.org/officeDocument/2006/relationships/image" Target="../media/image30.jpeg"/><Relationship Id="rId4" Type="http://schemas.openxmlformats.org/officeDocument/2006/relationships/image" Target="../media/image29.jpeg"/></Relationships>
</file>

<file path=ppt/slides/_rels/slide1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4.xml"/><Relationship Id="rId1" Type="http://schemas.openxmlformats.org/officeDocument/2006/relationships/slideLayout" Target="../slideLayouts/slideLayout14.xml"/><Relationship Id="rId6" Type="http://schemas.openxmlformats.org/officeDocument/2006/relationships/image" Target="../media/image35.jpeg"/><Relationship Id="rId5" Type="http://schemas.openxmlformats.org/officeDocument/2006/relationships/image" Target="../media/image34.jpeg"/><Relationship Id="rId4" Type="http://schemas.openxmlformats.org/officeDocument/2006/relationships/image" Target="../media/image33.jpeg"/></Relationships>
</file>

<file path=ppt/slides/_rels/slide1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5.xml"/><Relationship Id="rId1" Type="http://schemas.openxmlformats.org/officeDocument/2006/relationships/slideLayout" Target="../slideLayouts/slideLayout14.xml"/><Relationship Id="rId5" Type="http://schemas.openxmlformats.org/officeDocument/2006/relationships/image" Target="../media/image38.jpeg"/><Relationship Id="rId4" Type="http://schemas.openxmlformats.org/officeDocument/2006/relationships/image" Target="../media/image37.jpeg"/></Relationships>
</file>

<file path=ppt/slides/_rels/slide17.xml.rels><?xml version="1.0" encoding="UTF-8" standalone="yes"?>
<Relationships xmlns="http://schemas.openxmlformats.org/package/2006/relationships"><Relationship Id="rId3" Type="http://schemas.openxmlformats.org/officeDocument/2006/relationships/image" Target="../media/image39.jpeg"/><Relationship Id="rId7" Type="http://schemas.openxmlformats.org/officeDocument/2006/relationships/image" Target="../media/image43.jpeg"/><Relationship Id="rId2" Type="http://schemas.openxmlformats.org/officeDocument/2006/relationships/notesSlide" Target="../notesSlides/notesSlide16.xml"/><Relationship Id="rId1" Type="http://schemas.openxmlformats.org/officeDocument/2006/relationships/slideLayout" Target="../slideLayouts/slideLayout14.xml"/><Relationship Id="rId6" Type="http://schemas.openxmlformats.org/officeDocument/2006/relationships/image" Target="../media/image42.jpeg"/><Relationship Id="rId5" Type="http://schemas.openxmlformats.org/officeDocument/2006/relationships/image" Target="../media/image41.jpeg"/><Relationship Id="rId4" Type="http://schemas.openxmlformats.org/officeDocument/2006/relationships/image" Target="../media/image40.jpeg"/></Relationships>
</file>

<file path=ppt/slides/_rels/slide18.xml.rels><?xml version="1.0" encoding="UTF-8" standalone="yes"?>
<Relationships xmlns="http://schemas.openxmlformats.org/package/2006/relationships"><Relationship Id="rId3" Type="http://schemas.openxmlformats.org/officeDocument/2006/relationships/image" Target="../media/image44.gif"/><Relationship Id="rId2" Type="http://schemas.openxmlformats.org/officeDocument/2006/relationships/notesSlide" Target="../notesSlides/notesSlide17.xml"/><Relationship Id="rId1" Type="http://schemas.openxmlformats.org/officeDocument/2006/relationships/slideLayout" Target="../slideLayouts/slideLayout8.xml"/><Relationship Id="rId6" Type="http://schemas.openxmlformats.org/officeDocument/2006/relationships/hyperlink" Target="http://www.google.com/url?sa=i&amp;rct=j&amp;q=&amp;esrc=s&amp;frm=1&amp;source=images&amp;cd=&amp;cad=rja&amp;docid=aWhVhFhRTkkr9M&amp;tbnid=Ri20FywyJb36tM:&amp;ved=0CAUQjRw&amp;url=http://homestudy.ihea.com/wildlife/09limits.htm&amp;ei=RNLnUsriMqrksATfiICoAw&amp;bvm=bv.59930103,d.eW0&amp;psig=AFQjCNFZmcTCqoEmFkoRkxTB0PKjHMEBPg&amp;ust=1391010576928941" TargetMode="External"/><Relationship Id="rId5" Type="http://schemas.openxmlformats.org/officeDocument/2006/relationships/image" Target="../media/image33.jpeg"/><Relationship Id="rId4" Type="http://schemas.openxmlformats.org/officeDocument/2006/relationships/image" Target="../media/image45.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20.xml"/><Relationship Id="rId1" Type="http://schemas.openxmlformats.org/officeDocument/2006/relationships/slideLayout" Target="../slideLayouts/slideLayout8.xml"/><Relationship Id="rId5" Type="http://schemas.openxmlformats.org/officeDocument/2006/relationships/image" Target="../media/image47.wmf"/><Relationship Id="rId4" Type="http://schemas.openxmlformats.org/officeDocument/2006/relationships/hyperlink" Target="http://www.google.com/url?sa=i&amp;rct=j&amp;q=&amp;esrc=s&amp;frm=1&amp;source=images&amp;cd=&amp;cad=rja&amp;docid=7gnw8olcDf2bWM&amp;tbnid=-boZoTIF2wQIGM:&amp;ved=0CAUQjRw&amp;url=http://www.bowhunter-ed.com/colorado/studyGuide/Carrying-Capacity/301006_700040111&amp;ei=hMbnUqH0E9OxsASGqIHgCQ&amp;bvm=bv.59930103,d.eW0&amp;psig=AFQjCNHb9hpmJfxq-0qtj5c3rH1FLLytqA&amp;ust=1391007629838549" TargetMode="External"/></Relationships>
</file>

<file path=ppt/slides/_rels/slide22.xml.rels><?xml version="1.0" encoding="UTF-8" standalone="yes"?>
<Relationships xmlns="http://schemas.openxmlformats.org/package/2006/relationships"><Relationship Id="rId8" Type="http://schemas.openxmlformats.org/officeDocument/2006/relationships/image" Target="../media/image53.jpeg"/><Relationship Id="rId3" Type="http://schemas.openxmlformats.org/officeDocument/2006/relationships/image" Target="../media/image48.jpeg"/><Relationship Id="rId7" Type="http://schemas.openxmlformats.org/officeDocument/2006/relationships/image" Target="../media/image52.jpeg"/><Relationship Id="rId2" Type="http://schemas.openxmlformats.org/officeDocument/2006/relationships/notesSlide" Target="../notesSlides/notesSlide21.xml"/><Relationship Id="rId1" Type="http://schemas.openxmlformats.org/officeDocument/2006/relationships/slideLayout" Target="../slideLayouts/slideLayout14.xml"/><Relationship Id="rId6" Type="http://schemas.openxmlformats.org/officeDocument/2006/relationships/image" Target="../media/image51.jpeg"/><Relationship Id="rId5" Type="http://schemas.openxmlformats.org/officeDocument/2006/relationships/image" Target="../media/image50.png"/><Relationship Id="rId4" Type="http://schemas.openxmlformats.org/officeDocument/2006/relationships/image" Target="../media/image49.jpeg"/></Relationships>
</file>

<file path=ppt/slides/_rels/slide23.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22.xml"/><Relationship Id="rId1" Type="http://schemas.openxmlformats.org/officeDocument/2006/relationships/slideLayout" Target="../slideLayouts/slideLayout14.xml"/><Relationship Id="rId6" Type="http://schemas.openxmlformats.org/officeDocument/2006/relationships/image" Target="../media/image57.jpeg"/><Relationship Id="rId5" Type="http://schemas.openxmlformats.org/officeDocument/2006/relationships/image" Target="../media/image56.jpeg"/><Relationship Id="rId4" Type="http://schemas.openxmlformats.org/officeDocument/2006/relationships/image" Target="../media/image55.jpeg"/></Relationships>
</file>

<file path=ppt/slides/_rels/slide24.xml.rels><?xml version="1.0" encoding="UTF-8" standalone="yes"?>
<Relationships xmlns="http://schemas.openxmlformats.org/package/2006/relationships"><Relationship Id="rId3" Type="http://schemas.openxmlformats.org/officeDocument/2006/relationships/image" Target="../media/image58.jpeg"/><Relationship Id="rId7" Type="http://schemas.openxmlformats.org/officeDocument/2006/relationships/image" Target="../media/image62.jpeg"/><Relationship Id="rId2" Type="http://schemas.openxmlformats.org/officeDocument/2006/relationships/notesSlide" Target="../notesSlides/notesSlide23.xml"/><Relationship Id="rId1" Type="http://schemas.openxmlformats.org/officeDocument/2006/relationships/slideLayout" Target="../slideLayouts/slideLayout14.xml"/><Relationship Id="rId6" Type="http://schemas.openxmlformats.org/officeDocument/2006/relationships/image" Target="../media/image61.jpeg"/><Relationship Id="rId5" Type="http://schemas.openxmlformats.org/officeDocument/2006/relationships/image" Target="../media/image60.jpeg"/><Relationship Id="rId4" Type="http://schemas.openxmlformats.org/officeDocument/2006/relationships/image" Target="../media/image59.jpe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25.xml"/><Relationship Id="rId1" Type="http://schemas.openxmlformats.org/officeDocument/2006/relationships/slideLayout" Target="../slideLayouts/slideLayout15.xml"/><Relationship Id="rId4" Type="http://schemas.openxmlformats.org/officeDocument/2006/relationships/image" Target="../media/image64.jpeg"/></Relationships>
</file>

<file path=ppt/slides/_rels/slide28.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26.xml"/><Relationship Id="rId1" Type="http://schemas.openxmlformats.org/officeDocument/2006/relationships/slideLayout" Target="../slideLayouts/slideLayout14.xml"/><Relationship Id="rId6" Type="http://schemas.openxmlformats.org/officeDocument/2006/relationships/image" Target="../media/image68.jpeg"/><Relationship Id="rId5" Type="http://schemas.openxmlformats.org/officeDocument/2006/relationships/image" Target="../media/image67.jpeg"/><Relationship Id="rId4" Type="http://schemas.openxmlformats.org/officeDocument/2006/relationships/image" Target="../media/image66.jpe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8.xml"/><Relationship Id="rId1" Type="http://schemas.openxmlformats.org/officeDocument/2006/relationships/slideLayout" Target="../slideLayouts/slideLayout14.xml"/><Relationship Id="rId4" Type="http://schemas.openxmlformats.org/officeDocument/2006/relationships/image" Target="../media/image69.jpeg"/></Relationships>
</file>

<file path=ppt/slides/_rels/slide32.xml.rels><?xml version="1.0" encoding="UTF-8" standalone="yes"?>
<Relationships xmlns="http://schemas.openxmlformats.org/package/2006/relationships"><Relationship Id="rId8" Type="http://schemas.openxmlformats.org/officeDocument/2006/relationships/hyperlink" Target="http://www.invasive.org/browse/detail.cfm?imgnum=1354035" TargetMode="External"/><Relationship Id="rId3" Type="http://schemas.openxmlformats.org/officeDocument/2006/relationships/image" Target="../media/image70.jpeg"/><Relationship Id="rId7" Type="http://schemas.openxmlformats.org/officeDocument/2006/relationships/image" Target="../media/image73.jpeg"/><Relationship Id="rId2" Type="http://schemas.openxmlformats.org/officeDocument/2006/relationships/notesSlide" Target="../notesSlides/notesSlide29.xml"/><Relationship Id="rId1" Type="http://schemas.openxmlformats.org/officeDocument/2006/relationships/slideLayout" Target="../slideLayouts/slideLayout14.xml"/><Relationship Id="rId6" Type="http://schemas.openxmlformats.org/officeDocument/2006/relationships/image" Target="../media/image72.jpeg"/><Relationship Id="rId5" Type="http://schemas.openxmlformats.org/officeDocument/2006/relationships/hyperlink" Target="http://www.google.com/url?sa=i&amp;source=images&amp;cd=&amp;cad=rja&amp;docid=3DJ51ImR_EHRNM&amp;tbnid=vhDnQKFnZkiffM:&amp;ved=0CAgQjRwwAA&amp;url=http://www.emeraldashborer.info/&amp;ei=CtJnUp2NA4bckQfqiYHQBA&amp;psig=AFQjCNELBgfyKULAIBzFr3wxFZVAnnUEOQ&amp;ust=1382622090151772" TargetMode="External"/><Relationship Id="rId4" Type="http://schemas.openxmlformats.org/officeDocument/2006/relationships/image" Target="../media/image71.jpeg"/><Relationship Id="rId9" Type="http://schemas.openxmlformats.org/officeDocument/2006/relationships/image" Target="../media/image74.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6.xml"/></Relationships>
</file>

<file path=ppt/slides/_rels/slide35.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image" Target="../media/image75.jpeg"/><Relationship Id="rId1" Type="http://schemas.openxmlformats.org/officeDocument/2006/relationships/slideLayout" Target="../slideLayouts/slideLayout14.xml"/><Relationship Id="rId4" Type="http://schemas.openxmlformats.org/officeDocument/2006/relationships/image" Target="../media/image7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3" name="Text Box 9"/>
          <p:cNvSpPr txBox="1">
            <a:spLocks noChangeArrowheads="1"/>
          </p:cNvSpPr>
          <p:nvPr/>
        </p:nvSpPr>
        <p:spPr bwMode="auto">
          <a:xfrm>
            <a:off x="1" y="4810125"/>
            <a:ext cx="9143999" cy="1708160"/>
          </a:xfrm>
          <a:prstGeom prst="rect">
            <a:avLst/>
          </a:prstGeom>
          <a:noFill/>
          <a:ln w="9525">
            <a:noFill/>
            <a:miter lim="800000"/>
            <a:headEnd/>
            <a:tailEnd/>
          </a:ln>
        </p:spPr>
        <p:txBody>
          <a:bodyPr wrap="square">
            <a:spAutoFit/>
          </a:bodyPr>
          <a:lstStyle/>
          <a:p>
            <a:pPr algn="ctr"/>
            <a:r>
              <a:rPr lang="en-US" sz="4800" dirty="0">
                <a:solidFill>
                  <a:schemeClr val="bg1"/>
                </a:solidFill>
                <a:latin typeface="Calibri" pitchFamily="34" charset="0"/>
              </a:rPr>
              <a:t>Massachusetts Envirothon</a:t>
            </a:r>
          </a:p>
          <a:p>
            <a:pPr algn="ctr"/>
            <a:r>
              <a:rPr lang="en-US" sz="4800">
                <a:solidFill>
                  <a:schemeClr val="bg1"/>
                </a:solidFill>
                <a:latin typeface="Calibri" pitchFamily="34" charset="0"/>
              </a:rPr>
              <a:t>Wildlife </a:t>
            </a:r>
            <a:endParaRPr lang="en-US" sz="4800" dirty="0">
              <a:solidFill>
                <a:schemeClr val="bg1"/>
              </a:solidFill>
              <a:latin typeface="Calibri" pitchFamily="34" charset="0"/>
            </a:endParaRPr>
          </a:p>
          <a:p>
            <a:endParaRPr lang="en-US" sz="900" b="1" dirty="0">
              <a:solidFill>
                <a:schemeClr val="bg1"/>
              </a:solidFill>
              <a:latin typeface="Calibri" pitchFamily="34" charset="0"/>
            </a:endParaRP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5" descr="dfw_mas"/>
          <p:cNvPicPr>
            <a:picLocks noChangeAspect="1" noChangeArrowheads="1" noCrop="1"/>
          </p:cNvPicPr>
          <p:nvPr/>
        </p:nvPicPr>
        <p:blipFill>
          <a:blip r:embed="rId2" cstate="print">
            <a:lum contrast="6000"/>
          </a:blip>
          <a:srcRect/>
          <a:stretch>
            <a:fillRect/>
          </a:stretch>
        </p:blipFill>
        <p:spPr bwMode="auto">
          <a:xfrm>
            <a:off x="24540" y="390525"/>
            <a:ext cx="9119460" cy="4514850"/>
          </a:xfrm>
          <a:prstGeom prst="rect">
            <a:avLst/>
          </a:prstGeom>
          <a:noFill/>
          <a:ln w="9525">
            <a:noFill/>
            <a:miter lim="800000"/>
            <a:headEnd/>
            <a:tailEnd/>
          </a:ln>
        </p:spPr>
      </p:pic>
      <p:sp>
        <p:nvSpPr>
          <p:cNvPr id="6" name="Rectangle 5"/>
          <p:cNvSpPr/>
          <p:nvPr/>
        </p:nvSpPr>
        <p:spPr>
          <a:xfrm>
            <a:off x="-23695" y="4905375"/>
            <a:ext cx="4572000" cy="1323439"/>
          </a:xfrm>
          <a:prstGeom prst="rect">
            <a:avLst/>
          </a:prstGeom>
        </p:spPr>
        <p:txBody>
          <a:bodyPr>
            <a:spAutoFit/>
          </a:bodyPr>
          <a:lstStyle/>
          <a:p>
            <a:r>
              <a:rPr lang="en-US" sz="2800" dirty="0">
                <a:latin typeface="Calibri" pitchFamily="34" charset="0"/>
              </a:rPr>
              <a:t>Photos by the late Bill Byrne </a:t>
            </a:r>
          </a:p>
          <a:p>
            <a:r>
              <a:rPr lang="en-US" sz="2000" i="1" dirty="0">
                <a:latin typeface="Calibri" pitchFamily="34" charset="0"/>
              </a:rPr>
              <a:t>MassWildlife Photographer </a:t>
            </a:r>
          </a:p>
          <a:p>
            <a:endParaRPr lang="en-US" sz="600" dirty="0">
              <a:latin typeface="Calibri" pitchFamily="34" charset="0"/>
            </a:endParaRPr>
          </a:p>
          <a:p>
            <a:r>
              <a:rPr lang="en-US" sz="1600" i="1" dirty="0">
                <a:latin typeface="Calibri" pitchFamily="34" charset="0"/>
              </a:rPr>
              <a:t>unless otherwise noted</a:t>
            </a:r>
            <a:endParaRPr lang="en-US" sz="1200" dirty="0">
              <a:latin typeface="Calibri" pitchFamily="34" charset="0"/>
            </a:endParaRPr>
          </a:p>
          <a:p>
            <a:r>
              <a:rPr lang="en-US" sz="800" dirty="0">
                <a:latin typeface="Calibri" pitchFamily="34" charset="0"/>
              </a:rPr>
              <a:t>(revised 10/20200)</a:t>
            </a:r>
          </a:p>
        </p:txBody>
      </p:sp>
      <p:sp>
        <p:nvSpPr>
          <p:cNvPr id="4" name="Text Box 9"/>
          <p:cNvSpPr txBox="1">
            <a:spLocks noChangeArrowheads="1"/>
          </p:cNvSpPr>
          <p:nvPr/>
        </p:nvSpPr>
        <p:spPr bwMode="auto">
          <a:xfrm>
            <a:off x="0" y="3397270"/>
            <a:ext cx="4548305" cy="1508105"/>
          </a:xfrm>
          <a:prstGeom prst="rect">
            <a:avLst/>
          </a:prstGeom>
          <a:noFill/>
          <a:ln w="9525">
            <a:noFill/>
            <a:miter lim="800000"/>
            <a:headEnd/>
            <a:tailEnd/>
          </a:ln>
        </p:spPr>
        <p:txBody>
          <a:bodyPr wrap="square">
            <a:spAutoFit/>
          </a:bodyPr>
          <a:lstStyle/>
          <a:p>
            <a:r>
              <a:rPr lang="en-US" sz="3200" dirty="0">
                <a:latin typeface="Calibri" pitchFamily="34" charset="0"/>
              </a:rPr>
              <a:t>Pam Landry, MassWildlife</a:t>
            </a:r>
          </a:p>
          <a:p>
            <a:r>
              <a:rPr lang="en-US" sz="2800" i="1" dirty="0">
                <a:latin typeface="Calibri" pitchFamily="34" charset="0"/>
              </a:rPr>
              <a:t>Education Coordinator</a:t>
            </a:r>
          </a:p>
          <a:p>
            <a:r>
              <a:rPr lang="en-US" sz="2800" dirty="0">
                <a:latin typeface="Calibri" pitchFamily="34" charset="0"/>
              </a:rPr>
              <a:t>pam.landry@mass.gov</a:t>
            </a:r>
          </a:p>
          <a:p>
            <a:endParaRPr lang="en-US" sz="400" b="1" dirty="0">
              <a:latin typeface="Calibri" pitchFamily="34" charset="0"/>
            </a:endParaRPr>
          </a:p>
        </p:txBody>
      </p:sp>
      <p:cxnSp>
        <p:nvCxnSpPr>
          <p:cNvPr id="8" name="Straight Connector 7"/>
          <p:cNvCxnSpPr/>
          <p:nvPr/>
        </p:nvCxnSpPr>
        <p:spPr>
          <a:xfrm>
            <a:off x="-35543" y="4905375"/>
            <a:ext cx="9167695"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914400"/>
          </a:xfrm>
        </p:spPr>
        <p:txBody>
          <a:bodyPr>
            <a:noAutofit/>
          </a:bodyPr>
          <a:lstStyle/>
          <a:p>
            <a:r>
              <a:rPr lang="en-US" sz="3200" dirty="0">
                <a:latin typeface="Calibri" pitchFamily="34" charset="0"/>
              </a:rPr>
              <a:t>Massachusetts Division of Fisheries &amp; Wildlife (MassWildlife)</a:t>
            </a:r>
          </a:p>
        </p:txBody>
      </p:sp>
      <p:sp>
        <p:nvSpPr>
          <p:cNvPr id="3" name="Content Placeholder 2"/>
          <p:cNvSpPr>
            <a:spLocks noGrp="1"/>
          </p:cNvSpPr>
          <p:nvPr>
            <p:ph idx="1"/>
          </p:nvPr>
        </p:nvSpPr>
        <p:spPr>
          <a:xfrm>
            <a:off x="0" y="1241946"/>
            <a:ext cx="9144000" cy="5252113"/>
          </a:xfrm>
        </p:spPr>
        <p:txBody>
          <a:bodyPr>
            <a:normAutofit/>
          </a:bodyPr>
          <a:lstStyle/>
          <a:p>
            <a:r>
              <a:rPr lang="en-US" sz="2000" dirty="0">
                <a:latin typeface="Calibri" pitchFamily="34" charset="0"/>
              </a:rPr>
              <a:t>The Massachusetts Division of Fisheries and Wildlife (DFW) is responsible for the </a:t>
            </a:r>
            <a:r>
              <a:rPr lang="en-US" sz="2000" b="1" dirty="0">
                <a:latin typeface="Calibri" pitchFamily="34" charset="0"/>
              </a:rPr>
              <a:t>conservation - including restoration, protection and management</a:t>
            </a:r>
            <a:r>
              <a:rPr lang="en-US" sz="2000" dirty="0">
                <a:latin typeface="Calibri" pitchFamily="34" charset="0"/>
              </a:rPr>
              <a:t>- of fish and wildlife resources for the benefit and enjoyment of the public:  research, land protection, monitoring, public recreation and education, and regulation of possession or use of wildlife.</a:t>
            </a:r>
          </a:p>
          <a:p>
            <a:pPr>
              <a:buNone/>
            </a:pPr>
            <a:endParaRPr lang="en-US" sz="1200" dirty="0">
              <a:latin typeface="Calibri" pitchFamily="34" charset="0"/>
            </a:endParaRPr>
          </a:p>
          <a:p>
            <a:r>
              <a:rPr lang="en-US" sz="2000" dirty="0">
                <a:latin typeface="Calibri" pitchFamily="34" charset="0"/>
              </a:rPr>
              <a:t>The </a:t>
            </a:r>
            <a:r>
              <a:rPr lang="en-US" sz="2000" b="1" dirty="0">
                <a:latin typeface="Calibri" pitchFamily="34" charset="0"/>
              </a:rPr>
              <a:t>conservation</a:t>
            </a:r>
            <a:r>
              <a:rPr lang="en-US" sz="2000" dirty="0">
                <a:latin typeface="Calibri" pitchFamily="34" charset="0"/>
              </a:rPr>
              <a:t> - including protection, restoration, and management - of Massachusetts' fauna and flora is the statutory responsibility of </a:t>
            </a:r>
            <a:r>
              <a:rPr lang="en-US" sz="2000" i="1" dirty="0">
                <a:latin typeface="Calibri" pitchFamily="34" charset="0"/>
              </a:rPr>
              <a:t>MassWildlife</a:t>
            </a:r>
            <a:r>
              <a:rPr lang="en-US" sz="2000" dirty="0">
                <a:latin typeface="Calibri" pitchFamily="34" charset="0"/>
              </a:rPr>
              <a:t>. Specifically, </a:t>
            </a:r>
            <a:r>
              <a:rPr lang="en-US" sz="2000" i="1" dirty="0">
                <a:latin typeface="Calibri" pitchFamily="34" charset="0"/>
              </a:rPr>
              <a:t>MassWildlife's</a:t>
            </a:r>
            <a:r>
              <a:rPr lang="en-US" sz="2000" dirty="0">
                <a:latin typeface="Calibri" pitchFamily="34" charset="0"/>
              </a:rPr>
              <a:t> charge is the stewardship of all wild amphibians, reptiles, birds, mammals, and freshwater and </a:t>
            </a:r>
            <a:r>
              <a:rPr lang="en-US" sz="2000" dirty="0" err="1">
                <a:latin typeface="Calibri" pitchFamily="34" charset="0"/>
              </a:rPr>
              <a:t>diadromous</a:t>
            </a:r>
            <a:r>
              <a:rPr lang="en-US" sz="2000" dirty="0">
                <a:latin typeface="Calibri" pitchFamily="34" charset="0"/>
              </a:rPr>
              <a:t> fishes in the state, as well as endangered, threatened, and special concern species, including native wild plants and invertebrates. This responsibility is established and articulated in the Constitution and General Laws of Massachusetts</a:t>
            </a:r>
          </a:p>
          <a:p>
            <a:endParaRPr lang="en-US" sz="1200" dirty="0">
              <a:latin typeface="Calibri" pitchFamily="34" charset="0"/>
            </a:endParaRPr>
          </a:p>
          <a:p>
            <a:r>
              <a:rPr lang="en-US" sz="2000" dirty="0">
                <a:latin typeface="Calibri" pitchFamily="34" charset="0"/>
              </a:rPr>
              <a:t>The Division works to </a:t>
            </a:r>
            <a:r>
              <a:rPr lang="en-US" sz="2000" b="1" dirty="0">
                <a:latin typeface="Calibri" pitchFamily="34" charset="0"/>
              </a:rPr>
              <a:t>balance the needs of people and wildlife</a:t>
            </a:r>
            <a:r>
              <a:rPr lang="en-US" sz="2000" dirty="0">
                <a:latin typeface="Calibri" pitchFamily="34" charset="0"/>
              </a:rPr>
              <a:t> today so wildlife will be available for everyone's enjoyment today and for future generations.</a:t>
            </a:r>
          </a:p>
          <a:p>
            <a:endParaRPr lang="en-US" sz="2000" dirty="0">
              <a:latin typeface="Calibri" pitchFamily="34" charset="0"/>
            </a:endParaRPr>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0" y="152400"/>
            <a:ext cx="9144000" cy="838200"/>
          </a:xfrm>
        </p:spPr>
        <p:txBody>
          <a:bodyPr>
            <a:normAutofit/>
          </a:bodyPr>
          <a:lstStyle/>
          <a:p>
            <a:pPr eaLnBrk="1" hangingPunct="1">
              <a:defRPr/>
            </a:pPr>
            <a:r>
              <a:rPr lang="en-US" sz="3200" dirty="0">
                <a:latin typeface="Calibri" pitchFamily="34" charset="0"/>
              </a:rPr>
              <a:t>Wildlife in Massachusetts</a:t>
            </a:r>
          </a:p>
        </p:txBody>
      </p:sp>
      <p:sp>
        <p:nvSpPr>
          <p:cNvPr id="2051" name="Rectangle 3"/>
          <p:cNvSpPr>
            <a:spLocks noGrp="1" noChangeArrowheads="1"/>
          </p:cNvSpPr>
          <p:nvPr>
            <p:ph type="body" idx="1"/>
          </p:nvPr>
        </p:nvSpPr>
        <p:spPr>
          <a:xfrm>
            <a:off x="1" y="990600"/>
            <a:ext cx="9144000" cy="5301018"/>
          </a:xfrm>
        </p:spPr>
        <p:txBody>
          <a:bodyPr/>
          <a:lstStyle/>
          <a:p>
            <a:pPr eaLnBrk="1" hangingPunct="1">
              <a:buFont typeface="Wingdings" pitchFamily="2" charset="2"/>
              <a:buNone/>
              <a:defRPr/>
            </a:pPr>
            <a:r>
              <a:rPr lang="en-US" sz="2400" dirty="0">
                <a:latin typeface="Calibri" pitchFamily="34" charset="0"/>
              </a:rPr>
              <a:t>     This presentation is not intended to address all possible strategies for preparation. </a:t>
            </a:r>
            <a:r>
              <a:rPr lang="en-US" sz="2400" b="1" i="1" u="sng" dirty="0">
                <a:latin typeface="Calibri" pitchFamily="34" charset="0"/>
              </a:rPr>
              <a:t>The primary approach to preparation for taking and passing the test is …adequate study!</a:t>
            </a:r>
          </a:p>
          <a:p>
            <a:pPr algn="just" eaLnBrk="1" hangingPunct="1">
              <a:buFont typeface="Wingdings" pitchFamily="2" charset="2"/>
              <a:buNone/>
              <a:defRPr/>
            </a:pPr>
            <a:endParaRPr lang="en-US" dirty="0">
              <a:effectLst>
                <a:outerShdw blurRad="38100" dist="38100" dir="2700000" algn="tl">
                  <a:srgbClr val="000000"/>
                </a:outerShdw>
              </a:effectLst>
              <a:latin typeface="Calibri" pitchFamily="34" charset="0"/>
            </a:endParaRPr>
          </a:p>
          <a:p>
            <a:pPr algn="just" eaLnBrk="1" hangingPunct="1">
              <a:buFont typeface="Wingdings" pitchFamily="2" charset="2"/>
              <a:buNone/>
              <a:defRPr/>
            </a:pPr>
            <a:endParaRPr lang="en-US" dirty="0">
              <a:effectLst>
                <a:outerShdw blurRad="38100" dist="38100" dir="2700000" algn="tl">
                  <a:srgbClr val="000000"/>
                </a:outerShdw>
              </a:effectLst>
              <a:latin typeface="Calibri" pitchFamily="34" charset="0"/>
            </a:endParaRPr>
          </a:p>
          <a:p>
            <a:pPr algn="just" eaLnBrk="1" hangingPunct="1">
              <a:buFont typeface="Wingdings" pitchFamily="2" charset="2"/>
              <a:buNone/>
              <a:defRPr/>
            </a:pPr>
            <a:endParaRPr lang="en-US" dirty="0">
              <a:effectLst>
                <a:outerShdw blurRad="38100" dist="38100" dir="2700000" algn="tl">
                  <a:srgbClr val="000000"/>
                </a:outerShdw>
              </a:effectLst>
              <a:latin typeface="Calibri" pitchFamily="34" charset="0"/>
            </a:endParaRPr>
          </a:p>
          <a:p>
            <a:pPr algn="just" eaLnBrk="1" hangingPunct="1">
              <a:buFont typeface="Wingdings" pitchFamily="2" charset="2"/>
              <a:buNone/>
              <a:defRPr/>
            </a:pPr>
            <a:endParaRPr lang="en-US" dirty="0">
              <a:effectLst>
                <a:outerShdw blurRad="38100" dist="38100" dir="2700000" algn="tl">
                  <a:srgbClr val="000000"/>
                </a:outerShdw>
              </a:effectLst>
              <a:latin typeface="Calibri" pitchFamily="34" charset="0"/>
            </a:endParaRPr>
          </a:p>
          <a:p>
            <a:pPr eaLnBrk="1" hangingPunct="1">
              <a:buFont typeface="Wingdings" pitchFamily="2" charset="2"/>
              <a:buNone/>
              <a:defRPr/>
            </a:pPr>
            <a:r>
              <a:rPr lang="en-US" sz="2000" dirty="0">
                <a:latin typeface="Calibri" pitchFamily="34" charset="0"/>
              </a:rPr>
              <a:t>      </a:t>
            </a:r>
          </a:p>
          <a:p>
            <a:pPr eaLnBrk="1" hangingPunct="1">
              <a:buFont typeface="Wingdings" pitchFamily="2" charset="2"/>
              <a:buNone/>
              <a:defRPr/>
            </a:pPr>
            <a:endParaRPr lang="en-US" sz="2000" dirty="0">
              <a:latin typeface="Calibri" pitchFamily="34" charset="0"/>
            </a:endParaRPr>
          </a:p>
          <a:p>
            <a:pPr eaLnBrk="1" hangingPunct="1">
              <a:buFont typeface="Wingdings" pitchFamily="2" charset="2"/>
              <a:buNone/>
              <a:defRPr/>
            </a:pPr>
            <a:r>
              <a:rPr lang="en-US" sz="2000" dirty="0">
                <a:latin typeface="Calibri" pitchFamily="34" charset="0"/>
              </a:rPr>
              <a:t>      (the outline of this presentation is based on the curriculum guidelines &amp; learning objectives established by the National </a:t>
            </a:r>
            <a:r>
              <a:rPr lang="en-US" sz="2000" dirty="0" err="1">
                <a:latin typeface="Calibri" pitchFamily="34" charset="0"/>
              </a:rPr>
              <a:t>Envirothon</a:t>
            </a:r>
            <a:r>
              <a:rPr lang="en-US" sz="2000" dirty="0">
                <a:latin typeface="Calibri" pitchFamily="34" charset="0"/>
              </a:rPr>
              <a:t> www.envirothon.org)</a:t>
            </a:r>
          </a:p>
          <a:p>
            <a:pPr algn="just" eaLnBrk="1" hangingPunct="1">
              <a:buFont typeface="Wingdings" pitchFamily="2" charset="2"/>
              <a:buNone/>
              <a:defRPr/>
            </a:pPr>
            <a:endParaRPr lang="en-US" dirty="0">
              <a:solidFill>
                <a:schemeClr val="tx2"/>
              </a:solidFill>
              <a:effectLst>
                <a:outerShdw blurRad="38100" dist="38100" dir="2700000" algn="tl">
                  <a:srgbClr val="000000"/>
                </a:outerShdw>
              </a:effectLst>
              <a:latin typeface="Calibri" pitchFamily="34" charset="0"/>
            </a:endParaRPr>
          </a:p>
        </p:txBody>
      </p:sp>
      <p:pic>
        <p:nvPicPr>
          <p:cNvPr id="2057" name="Picture 9" descr="MCj04281130000[1]"/>
          <p:cNvPicPr>
            <a:picLocks noChangeAspect="1" noChangeArrowheads="1"/>
          </p:cNvPicPr>
          <p:nvPr/>
        </p:nvPicPr>
        <p:blipFill>
          <a:blip r:embed="rId3" cstate="print"/>
          <a:srcRect/>
          <a:stretch>
            <a:fillRect/>
          </a:stretch>
        </p:blipFill>
        <p:spPr bwMode="auto">
          <a:xfrm>
            <a:off x="3363036" y="2581702"/>
            <a:ext cx="1916112" cy="2069222"/>
          </a:xfrm>
          <a:prstGeom prst="rect">
            <a:avLst/>
          </a:prstGeom>
          <a:noFill/>
          <a:ln w="9525">
            <a:noFill/>
            <a:miter lim="800000"/>
            <a:headEnd/>
            <a:tailEnd/>
          </a:ln>
        </p:spPr>
      </p:pic>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2057"/>
                                        </p:tgtEl>
                                        <p:attrNameLst>
                                          <p:attrName>style.visibility</p:attrName>
                                        </p:attrNameLst>
                                      </p:cBhvr>
                                      <p:to>
                                        <p:strVal val="visible"/>
                                      </p:to>
                                    </p:set>
                                    <p:animEffect transition="in" filter="wipe(down)">
                                      <p:cBhvr>
                                        <p:cTn id="7" dur="580">
                                          <p:stCondLst>
                                            <p:cond delay="0"/>
                                          </p:stCondLst>
                                        </p:cTn>
                                        <p:tgtEl>
                                          <p:spTgt spid="2057"/>
                                        </p:tgtEl>
                                      </p:cBhvr>
                                    </p:animEffect>
                                    <p:anim calcmode="lin" valueType="num">
                                      <p:cBhvr>
                                        <p:cTn id="8" dur="1822" tmFilter="0,0; 0.14,0.36; 0.43,0.73; 0.71,0.91; 1.0,1.0">
                                          <p:stCondLst>
                                            <p:cond delay="0"/>
                                          </p:stCondLst>
                                        </p:cTn>
                                        <p:tgtEl>
                                          <p:spTgt spid="2057"/>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057"/>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057"/>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057"/>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057"/>
                                        </p:tgtEl>
                                        <p:attrNameLst>
                                          <p:attrName>ppt_y</p:attrName>
                                        </p:attrNameLst>
                                      </p:cBhvr>
                                      <p:tavLst>
                                        <p:tav tm="0" fmla="#ppt_y-sin(pi*$)/81">
                                          <p:val>
                                            <p:fltVal val="0"/>
                                          </p:val>
                                        </p:tav>
                                        <p:tav tm="100000">
                                          <p:val>
                                            <p:fltVal val="1"/>
                                          </p:val>
                                        </p:tav>
                                      </p:tavLst>
                                    </p:anim>
                                    <p:animScale>
                                      <p:cBhvr>
                                        <p:cTn id="13" dur="26">
                                          <p:stCondLst>
                                            <p:cond delay="650"/>
                                          </p:stCondLst>
                                        </p:cTn>
                                        <p:tgtEl>
                                          <p:spTgt spid="2057"/>
                                        </p:tgtEl>
                                      </p:cBhvr>
                                      <p:to x="100000" y="60000"/>
                                    </p:animScale>
                                    <p:animScale>
                                      <p:cBhvr>
                                        <p:cTn id="14" dur="166" decel="50000">
                                          <p:stCondLst>
                                            <p:cond delay="676"/>
                                          </p:stCondLst>
                                        </p:cTn>
                                        <p:tgtEl>
                                          <p:spTgt spid="2057"/>
                                        </p:tgtEl>
                                      </p:cBhvr>
                                      <p:to x="100000" y="100000"/>
                                    </p:animScale>
                                    <p:animScale>
                                      <p:cBhvr>
                                        <p:cTn id="15" dur="26">
                                          <p:stCondLst>
                                            <p:cond delay="1312"/>
                                          </p:stCondLst>
                                        </p:cTn>
                                        <p:tgtEl>
                                          <p:spTgt spid="2057"/>
                                        </p:tgtEl>
                                      </p:cBhvr>
                                      <p:to x="100000" y="80000"/>
                                    </p:animScale>
                                    <p:animScale>
                                      <p:cBhvr>
                                        <p:cTn id="16" dur="166" decel="50000">
                                          <p:stCondLst>
                                            <p:cond delay="1338"/>
                                          </p:stCondLst>
                                        </p:cTn>
                                        <p:tgtEl>
                                          <p:spTgt spid="2057"/>
                                        </p:tgtEl>
                                      </p:cBhvr>
                                      <p:to x="100000" y="100000"/>
                                    </p:animScale>
                                    <p:animScale>
                                      <p:cBhvr>
                                        <p:cTn id="17" dur="26">
                                          <p:stCondLst>
                                            <p:cond delay="1642"/>
                                          </p:stCondLst>
                                        </p:cTn>
                                        <p:tgtEl>
                                          <p:spTgt spid="2057"/>
                                        </p:tgtEl>
                                      </p:cBhvr>
                                      <p:to x="100000" y="90000"/>
                                    </p:animScale>
                                    <p:animScale>
                                      <p:cBhvr>
                                        <p:cTn id="18" dur="166" decel="50000">
                                          <p:stCondLst>
                                            <p:cond delay="1668"/>
                                          </p:stCondLst>
                                        </p:cTn>
                                        <p:tgtEl>
                                          <p:spTgt spid="2057"/>
                                        </p:tgtEl>
                                      </p:cBhvr>
                                      <p:to x="100000" y="100000"/>
                                    </p:animScale>
                                    <p:animScale>
                                      <p:cBhvr>
                                        <p:cTn id="19" dur="26">
                                          <p:stCondLst>
                                            <p:cond delay="1808"/>
                                          </p:stCondLst>
                                        </p:cTn>
                                        <p:tgtEl>
                                          <p:spTgt spid="2057"/>
                                        </p:tgtEl>
                                      </p:cBhvr>
                                      <p:to x="100000" y="95000"/>
                                    </p:animScale>
                                    <p:animScale>
                                      <p:cBhvr>
                                        <p:cTn id="20" dur="166" decel="50000">
                                          <p:stCondLst>
                                            <p:cond delay="1834"/>
                                          </p:stCondLst>
                                        </p:cTn>
                                        <p:tgtEl>
                                          <p:spTgt spid="2057"/>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5" name="Rectangle 3"/>
          <p:cNvSpPr>
            <a:spLocks noGrp="1" noChangeArrowheads="1"/>
          </p:cNvSpPr>
          <p:nvPr>
            <p:ph type="body" idx="1"/>
          </p:nvPr>
        </p:nvSpPr>
        <p:spPr>
          <a:xfrm>
            <a:off x="0" y="105103"/>
            <a:ext cx="9144000" cy="6421939"/>
          </a:xfrm>
        </p:spPr>
        <p:txBody>
          <a:bodyPr>
            <a:normAutofit/>
          </a:bodyPr>
          <a:lstStyle/>
          <a:p>
            <a:pPr marL="0" indent="0" algn="ctr" eaLnBrk="1" hangingPunct="1">
              <a:lnSpc>
                <a:spcPct val="80000"/>
              </a:lnSpc>
              <a:buNone/>
              <a:defRPr/>
            </a:pPr>
            <a:endParaRPr lang="en-US" sz="1000" dirty="0"/>
          </a:p>
          <a:p>
            <a:pPr marL="0" indent="0" algn="ctr" eaLnBrk="1" hangingPunct="1">
              <a:lnSpc>
                <a:spcPct val="80000"/>
              </a:lnSpc>
              <a:buNone/>
              <a:defRPr/>
            </a:pPr>
            <a:r>
              <a:rPr lang="en-US" sz="3600" dirty="0"/>
              <a:t>Outline of Wildlife Learning Objectives</a:t>
            </a:r>
          </a:p>
          <a:p>
            <a:pPr marL="0" indent="0" algn="ctr" eaLnBrk="1" hangingPunct="1">
              <a:lnSpc>
                <a:spcPct val="80000"/>
              </a:lnSpc>
              <a:buNone/>
              <a:defRPr/>
            </a:pPr>
            <a:endParaRPr lang="en-US" sz="1600" dirty="0"/>
          </a:p>
          <a:p>
            <a:pPr eaLnBrk="1" hangingPunct="1">
              <a:lnSpc>
                <a:spcPct val="80000"/>
              </a:lnSpc>
              <a:defRPr/>
            </a:pPr>
            <a:r>
              <a:rPr lang="en-US" sz="3600" b="1" dirty="0"/>
              <a:t>Knowledge of Wildlife</a:t>
            </a:r>
            <a:endParaRPr lang="en-US" sz="2400" b="1" dirty="0"/>
          </a:p>
          <a:p>
            <a:pPr eaLnBrk="1" hangingPunct="1">
              <a:lnSpc>
                <a:spcPct val="80000"/>
              </a:lnSpc>
              <a:buFont typeface="Wingdings" pitchFamily="2" charset="2"/>
              <a:buNone/>
              <a:defRPr/>
            </a:pPr>
            <a:r>
              <a:rPr lang="en-US" sz="2400" dirty="0"/>
              <a:t>   (natural history &amp; distribution, identification, role within ecosystem)</a:t>
            </a:r>
          </a:p>
          <a:p>
            <a:pPr eaLnBrk="1" hangingPunct="1">
              <a:lnSpc>
                <a:spcPct val="80000"/>
              </a:lnSpc>
              <a:buFont typeface="Wingdings" pitchFamily="2" charset="2"/>
              <a:buNone/>
              <a:defRPr/>
            </a:pPr>
            <a:endParaRPr lang="en-US" sz="1200" dirty="0"/>
          </a:p>
          <a:p>
            <a:pPr eaLnBrk="1" hangingPunct="1">
              <a:lnSpc>
                <a:spcPct val="80000"/>
              </a:lnSpc>
              <a:defRPr/>
            </a:pPr>
            <a:r>
              <a:rPr lang="en-US" sz="3600" dirty="0"/>
              <a:t>Understanding Wildlife Ecology</a:t>
            </a:r>
          </a:p>
          <a:p>
            <a:pPr eaLnBrk="1" hangingPunct="1">
              <a:lnSpc>
                <a:spcPct val="80000"/>
              </a:lnSpc>
              <a:buFont typeface="Wingdings" pitchFamily="2" charset="2"/>
              <a:buNone/>
              <a:defRPr/>
            </a:pPr>
            <a:r>
              <a:rPr lang="en-US" sz="2400" dirty="0"/>
              <a:t>	(basic needs, habitat assessment, adaptations, predator-prey, food webs, limiting factors, carrying capacity, populations)</a:t>
            </a:r>
          </a:p>
          <a:p>
            <a:pPr eaLnBrk="1" hangingPunct="1">
              <a:lnSpc>
                <a:spcPct val="80000"/>
              </a:lnSpc>
              <a:buFont typeface="Wingdings" pitchFamily="2" charset="2"/>
              <a:buNone/>
              <a:defRPr/>
            </a:pPr>
            <a:endParaRPr lang="en-US" sz="1200" dirty="0"/>
          </a:p>
          <a:p>
            <a:pPr eaLnBrk="1" hangingPunct="1">
              <a:lnSpc>
                <a:spcPct val="80000"/>
              </a:lnSpc>
              <a:defRPr/>
            </a:pPr>
            <a:r>
              <a:rPr lang="en-US" sz="3600" dirty="0"/>
              <a:t>Conservation &amp; Management </a:t>
            </a:r>
          </a:p>
          <a:p>
            <a:pPr eaLnBrk="1" hangingPunct="1">
              <a:lnSpc>
                <a:spcPct val="80000"/>
              </a:lnSpc>
              <a:buFont typeface="Wingdings" pitchFamily="2" charset="2"/>
              <a:buNone/>
              <a:defRPr/>
            </a:pPr>
            <a:r>
              <a:rPr lang="en-US" sz="2400" dirty="0"/>
              <a:t>	(conservation, management, agencies, hunting, fishing, trapping, game &amp; non-game, wildlife management)</a:t>
            </a:r>
          </a:p>
          <a:p>
            <a:pPr eaLnBrk="1" hangingPunct="1">
              <a:lnSpc>
                <a:spcPct val="80000"/>
              </a:lnSpc>
              <a:buFont typeface="Wingdings" pitchFamily="2" charset="2"/>
              <a:buNone/>
              <a:defRPr/>
            </a:pPr>
            <a:endParaRPr lang="en-US" sz="1200" dirty="0"/>
          </a:p>
          <a:p>
            <a:pPr eaLnBrk="1" hangingPunct="1">
              <a:lnSpc>
                <a:spcPct val="80000"/>
              </a:lnSpc>
              <a:defRPr/>
            </a:pPr>
            <a:r>
              <a:rPr lang="en-US" sz="3600" dirty="0"/>
              <a:t>Issues Involving Wildlife &amp; Society</a:t>
            </a:r>
          </a:p>
          <a:p>
            <a:pPr eaLnBrk="1" hangingPunct="1">
              <a:lnSpc>
                <a:spcPct val="80000"/>
              </a:lnSpc>
              <a:buFont typeface="Wingdings" pitchFamily="2" charset="2"/>
              <a:buNone/>
              <a:defRPr/>
            </a:pPr>
            <a:r>
              <a:rPr lang="en-US" sz="2400" dirty="0"/>
              <a:t>	(listed species, habitat loss/fragmentation, non-native, invasive, diseases, living with wildlife, current issue)</a:t>
            </a:r>
          </a:p>
        </p:txBody>
      </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2"/>
          <p:cNvSpPr>
            <a:spLocks noGrp="1" noChangeArrowheads="1"/>
          </p:cNvSpPr>
          <p:nvPr>
            <p:ph type="title"/>
          </p:nvPr>
        </p:nvSpPr>
        <p:spPr>
          <a:xfrm>
            <a:off x="0" y="274638"/>
            <a:ext cx="9144000" cy="1143000"/>
          </a:xfrm>
        </p:spPr>
        <p:txBody>
          <a:bodyPr>
            <a:normAutofit/>
          </a:bodyPr>
          <a:lstStyle/>
          <a:p>
            <a:pPr eaLnBrk="1" hangingPunct="1">
              <a:defRPr/>
            </a:pPr>
            <a:r>
              <a:rPr lang="en-US" sz="3200" dirty="0">
                <a:latin typeface="Calibri" pitchFamily="34" charset="0"/>
              </a:rPr>
              <a:t>What is Wildlife?</a:t>
            </a:r>
          </a:p>
        </p:txBody>
      </p:sp>
      <p:sp>
        <p:nvSpPr>
          <p:cNvPr id="254979" name="Rectangle 3"/>
          <p:cNvSpPr>
            <a:spLocks noGrp="1" noChangeArrowheads="1"/>
          </p:cNvSpPr>
          <p:nvPr>
            <p:ph type="body" idx="1"/>
          </p:nvPr>
        </p:nvSpPr>
        <p:spPr/>
        <p:txBody>
          <a:bodyPr>
            <a:normAutofit/>
          </a:bodyPr>
          <a:lstStyle/>
          <a:p>
            <a:pPr eaLnBrk="1" hangingPunct="1">
              <a:defRPr/>
            </a:pPr>
            <a:r>
              <a:rPr lang="en-US" sz="2800" dirty="0">
                <a:latin typeface="Calibri" pitchFamily="34" charset="0"/>
              </a:rPr>
              <a:t>Non-domesticated species of plants and animals; includes but is not limited to, insects, spiders, birds, reptiles, fish, amphibians, and mammals; </a:t>
            </a:r>
          </a:p>
          <a:p>
            <a:pPr eaLnBrk="1" hangingPunct="1">
              <a:buFont typeface="Wingdings" pitchFamily="2" charset="2"/>
              <a:buNone/>
              <a:defRPr/>
            </a:pPr>
            <a:r>
              <a:rPr lang="en-US" sz="2800" dirty="0">
                <a:latin typeface="Calibri" pitchFamily="34" charset="0"/>
              </a:rPr>
              <a:t>	</a:t>
            </a:r>
            <a:r>
              <a:rPr lang="en-US" sz="2800" dirty="0" err="1">
                <a:latin typeface="Calibri" pitchFamily="34" charset="0"/>
              </a:rPr>
              <a:t>ie</a:t>
            </a:r>
            <a:r>
              <a:rPr lang="en-US" sz="2800" dirty="0">
                <a:latin typeface="Calibri" pitchFamily="34" charset="0"/>
              </a:rPr>
              <a:t>. those species that </a:t>
            </a:r>
            <a:r>
              <a:rPr lang="en-US" sz="2800" u="sng" dirty="0">
                <a:latin typeface="Calibri" pitchFamily="34" charset="0"/>
              </a:rPr>
              <a:t>do not rely on humans</a:t>
            </a:r>
            <a:r>
              <a:rPr lang="en-US" sz="2800" dirty="0">
                <a:latin typeface="Calibri" pitchFamily="34" charset="0"/>
              </a:rPr>
              <a:t> for food, water, or shelter</a:t>
            </a: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54979">
                                            <p:txEl>
                                              <p:pRg st="0" end="0"/>
                                            </p:txEl>
                                          </p:spTgt>
                                        </p:tgtEl>
                                        <p:attrNameLst>
                                          <p:attrName>style.visibility</p:attrName>
                                        </p:attrNameLst>
                                      </p:cBhvr>
                                      <p:to>
                                        <p:strVal val="visible"/>
                                      </p:to>
                                    </p:set>
                                    <p:anim calcmode="lin" valueType="num">
                                      <p:cBhvr additive="base">
                                        <p:cTn id="7" dur="1000" fill="hold"/>
                                        <p:tgtEl>
                                          <p:spTgt spid="254979">
                                            <p:txEl>
                                              <p:pRg st="0" end="0"/>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25497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54979">
                                            <p:txEl>
                                              <p:pRg st="1" end="1"/>
                                            </p:txEl>
                                          </p:spTgt>
                                        </p:tgtEl>
                                        <p:attrNameLst>
                                          <p:attrName>style.visibility</p:attrName>
                                        </p:attrNameLst>
                                      </p:cBhvr>
                                      <p:to>
                                        <p:strVal val="visible"/>
                                      </p:to>
                                    </p:set>
                                    <p:anim calcmode="lin" valueType="num">
                                      <p:cBhvr additive="base">
                                        <p:cTn id="13" dur="1000" fill="hold"/>
                                        <p:tgtEl>
                                          <p:spTgt spid="254979">
                                            <p:txEl>
                                              <p:pRg st="1" end="1"/>
                                            </p:txEl>
                                          </p:spTgt>
                                        </p:tgtEl>
                                        <p:attrNameLst>
                                          <p:attrName>ppt_x</p:attrName>
                                        </p:attrNameLst>
                                      </p:cBhvr>
                                      <p:tavLst>
                                        <p:tav tm="0">
                                          <p:val>
                                            <p:strVal val="#ppt_x"/>
                                          </p:val>
                                        </p:tav>
                                        <p:tav tm="100000">
                                          <p:val>
                                            <p:strVal val="#ppt_x"/>
                                          </p:val>
                                        </p:tav>
                                      </p:tavLst>
                                    </p:anim>
                                    <p:anim calcmode="lin" valueType="num">
                                      <p:cBhvr additive="base">
                                        <p:cTn id="14" dur="1000" fill="hold"/>
                                        <p:tgtEl>
                                          <p:spTgt spid="254979">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4979"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40" name="Rectangle 4"/>
          <p:cNvSpPr>
            <a:spLocks noGrp="1" noChangeArrowheads="1"/>
          </p:cNvSpPr>
          <p:nvPr>
            <p:ph type="title"/>
          </p:nvPr>
        </p:nvSpPr>
        <p:spPr>
          <a:xfrm>
            <a:off x="0" y="0"/>
            <a:ext cx="9144000" cy="1371600"/>
          </a:xfrm>
        </p:spPr>
        <p:txBody>
          <a:bodyPr>
            <a:normAutofit/>
          </a:bodyPr>
          <a:lstStyle/>
          <a:p>
            <a:pPr eaLnBrk="1" hangingPunct="1">
              <a:defRPr/>
            </a:pPr>
            <a:r>
              <a:rPr lang="en-US" sz="3200" dirty="0">
                <a:latin typeface="Calibri" pitchFamily="34" charset="0"/>
              </a:rPr>
              <a:t>Natural History &amp; Distribution</a:t>
            </a:r>
            <a:r>
              <a:rPr lang="en-US" sz="3600" dirty="0">
                <a:latin typeface="Calibri" pitchFamily="34" charset="0"/>
              </a:rPr>
              <a:t/>
            </a:r>
            <a:br>
              <a:rPr lang="en-US" sz="3600" dirty="0">
                <a:latin typeface="Calibri" pitchFamily="34" charset="0"/>
              </a:rPr>
            </a:br>
            <a:r>
              <a:rPr lang="en-US" sz="2400" dirty="0">
                <a:latin typeface="Calibri" pitchFamily="34" charset="0"/>
              </a:rPr>
              <a:t>(characteristics, food habits, habitat, breeding, behavior)</a:t>
            </a:r>
            <a:endParaRPr lang="en-US" sz="2000" dirty="0">
              <a:latin typeface="Calibri" pitchFamily="34" charset="0"/>
            </a:endParaRPr>
          </a:p>
        </p:txBody>
      </p:sp>
      <p:pic>
        <p:nvPicPr>
          <p:cNvPr id="1027" name="Picture 3" descr="\\env.govt.state.ma.us\enterprise\FWE-Westborough-Home\PLandry\MyDocs\My Pictures\Marbled Salamander rgb.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91384" y="1188295"/>
            <a:ext cx="3358938" cy="503945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U:\Sections\InfoEduc\bbyrne\AA_1 PHOTO LIBRARY\Natural Heritage\Birds\Bobolink.male_Bill Byrne_2215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7797" y="1188295"/>
            <a:ext cx="3985146" cy="504591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4876" name="Picture 12" descr="2N3CALNY1NRCA8NOFWCCAM9C6IOCAV1S21GCA9IG05JCAR4V3CVCAAX5EEFCAD1HVK5CATMWC36CAXAD2FVCATUYPLHCAUU9212CA3UU5AKCA4Q441OCAG6FW48CA9U9P7UCAJRAU1ZCAFC0VVDCABK8XYW"/>
          <p:cNvPicPr>
            <a:picLocks noGrp="1" noChangeAspect="1" noChangeArrowheads="1"/>
          </p:cNvPicPr>
          <p:nvPr>
            <p:ph sz="quarter" idx="4"/>
          </p:nvPr>
        </p:nvPicPr>
        <p:blipFill>
          <a:blip r:embed="rId3" cstate="print">
            <a:lum bright="6000"/>
          </a:blip>
          <a:srcRect/>
          <a:stretch>
            <a:fillRect/>
          </a:stretch>
        </p:blipFill>
        <p:spPr>
          <a:xfrm>
            <a:off x="5718175" y="630048"/>
            <a:ext cx="3021190" cy="2743200"/>
          </a:xfrm>
          <a:noFill/>
        </p:spPr>
      </p:pic>
      <p:sp>
        <p:nvSpPr>
          <p:cNvPr id="164868" name="Rectangle 4"/>
          <p:cNvSpPr>
            <a:spLocks noGrp="1" noChangeArrowheads="1"/>
          </p:cNvSpPr>
          <p:nvPr>
            <p:ph type="title" sz="quarter"/>
          </p:nvPr>
        </p:nvSpPr>
        <p:spPr>
          <a:xfrm>
            <a:off x="0" y="152400"/>
            <a:ext cx="9144000" cy="990600"/>
          </a:xfrm>
        </p:spPr>
        <p:txBody>
          <a:bodyPr>
            <a:normAutofit fontScale="90000"/>
          </a:bodyPr>
          <a:lstStyle/>
          <a:p>
            <a:pPr eaLnBrk="1" hangingPunct="1">
              <a:defRPr/>
            </a:pPr>
            <a:r>
              <a:rPr lang="en-US" sz="3600" dirty="0">
                <a:latin typeface="Calibri" pitchFamily="34" charset="0"/>
              </a:rPr>
              <a:t>Identify Wildlife </a:t>
            </a:r>
            <a:br>
              <a:rPr lang="en-US" sz="3600" dirty="0">
                <a:latin typeface="Calibri" pitchFamily="34" charset="0"/>
              </a:rPr>
            </a:br>
            <a:r>
              <a:rPr lang="en-US" sz="2700" dirty="0">
                <a:latin typeface="Calibri" pitchFamily="34" charset="0"/>
              </a:rPr>
              <a:t>(observation skills)</a:t>
            </a:r>
            <a:endParaRPr lang="en-US" sz="2800" dirty="0">
              <a:latin typeface="Calibri" pitchFamily="34" charset="0"/>
            </a:endParaRPr>
          </a:p>
        </p:txBody>
      </p:sp>
      <p:pic>
        <p:nvPicPr>
          <p:cNvPr id="164873" name="Picture 9" descr="SS0CAY6LZ84CAO0LWN0CAKO4KZJCAT3X1L1CA9H2U7NCAU5W4YHCAR9T9OBCAGOBHYPCAYO72W9CASMI58CCA4C40SSCAPMTQ6NCARZGCFECANUNAYMCAS7DRX5CA63BFLGCAPUJACECAYQO0D5CA4Q1E46"/>
          <p:cNvPicPr>
            <a:picLocks noGrp="1" noChangeAspect="1" noChangeArrowheads="1"/>
          </p:cNvPicPr>
          <p:nvPr>
            <p:ph sz="quarter" idx="1"/>
          </p:nvPr>
        </p:nvPicPr>
        <p:blipFill>
          <a:blip r:embed="rId4" cstate="print">
            <a:lum bright="6000" contrast="-12000"/>
          </a:blip>
          <a:srcRect/>
          <a:stretch>
            <a:fillRect/>
          </a:stretch>
        </p:blipFill>
        <p:spPr>
          <a:xfrm>
            <a:off x="505314" y="2235484"/>
            <a:ext cx="3428084" cy="1455086"/>
          </a:xfrm>
          <a:noFill/>
        </p:spPr>
      </p:pic>
      <p:pic>
        <p:nvPicPr>
          <p:cNvPr id="164874" name="Picture 10" descr="U6JCA60EKU1CAA322JLCA358E71CA1MNLN1CAJNAMKUCA36H6Y7CAMI8IN3CA5V2UJ7CAD5LY85CADJ8UD5CAG833NQCA9WJJVQCAVASHRZCAWK36IFCAOOF832CA2XI8AOCAT59TARCAZDMMN4CAM12ZQ4"/>
          <p:cNvPicPr>
            <a:picLocks noGrp="1" noChangeAspect="1" noChangeArrowheads="1"/>
          </p:cNvPicPr>
          <p:nvPr>
            <p:ph sz="quarter" idx="2"/>
          </p:nvPr>
        </p:nvPicPr>
        <p:blipFill>
          <a:blip r:embed="rId5" cstate="print">
            <a:lum contrast="6000"/>
          </a:blip>
          <a:srcRect/>
          <a:stretch>
            <a:fillRect/>
          </a:stretch>
        </p:blipFill>
        <p:spPr>
          <a:xfrm>
            <a:off x="230874" y="226918"/>
            <a:ext cx="1911824" cy="1832164"/>
          </a:xfrm>
          <a:noFill/>
        </p:spPr>
      </p:pic>
      <p:pic>
        <p:nvPicPr>
          <p:cNvPr id="164877" name="Picture 13" descr="MCAN04428_0000[1]"/>
          <p:cNvPicPr>
            <a:picLocks noChangeAspect="1" noChangeArrowheads="1"/>
          </p:cNvPicPr>
          <p:nvPr/>
        </p:nvPicPr>
        <p:blipFill>
          <a:blip r:embed="rId6" cstate="print"/>
          <a:srcRect/>
          <a:stretch>
            <a:fillRect/>
          </a:stretch>
        </p:blipFill>
        <p:spPr bwMode="auto">
          <a:xfrm>
            <a:off x="4551646" y="1314734"/>
            <a:ext cx="688975" cy="920750"/>
          </a:xfrm>
          <a:prstGeom prst="rect">
            <a:avLst/>
          </a:prstGeom>
          <a:noFill/>
          <a:ln w="9525">
            <a:noFill/>
            <a:miter lim="800000"/>
            <a:headEnd/>
            <a:tailEnd/>
          </a:ln>
        </p:spPr>
      </p:pic>
      <p:pic>
        <p:nvPicPr>
          <p:cNvPr id="164879" name="Picture 15" descr="MCAN04394_0000[1]"/>
          <p:cNvPicPr>
            <a:picLocks noChangeAspect="1" noChangeArrowheads="1"/>
          </p:cNvPicPr>
          <p:nvPr/>
        </p:nvPicPr>
        <p:blipFill>
          <a:blip r:embed="rId7" cstate="print"/>
          <a:srcRect/>
          <a:stretch>
            <a:fillRect/>
          </a:stretch>
        </p:blipFill>
        <p:spPr bwMode="auto">
          <a:xfrm>
            <a:off x="4800600" y="2514600"/>
            <a:ext cx="917575" cy="922338"/>
          </a:xfrm>
          <a:prstGeom prst="rect">
            <a:avLst/>
          </a:prstGeom>
          <a:noFill/>
          <a:ln w="9525">
            <a:noFill/>
            <a:miter lim="800000"/>
            <a:headEnd/>
            <a:tailEnd/>
          </a:ln>
        </p:spPr>
      </p:pic>
      <p:pic>
        <p:nvPicPr>
          <p:cNvPr id="164881" name="Picture 17" descr="MCAN04402_0000[1]"/>
          <p:cNvPicPr>
            <a:picLocks noChangeAspect="1" noChangeArrowheads="1"/>
          </p:cNvPicPr>
          <p:nvPr/>
        </p:nvPicPr>
        <p:blipFill>
          <a:blip r:embed="rId8" cstate="print"/>
          <a:srcRect/>
          <a:stretch>
            <a:fillRect/>
          </a:stretch>
        </p:blipFill>
        <p:spPr bwMode="auto">
          <a:xfrm>
            <a:off x="4343400" y="3886200"/>
            <a:ext cx="912813" cy="917575"/>
          </a:xfrm>
          <a:prstGeom prst="rect">
            <a:avLst/>
          </a:prstGeom>
          <a:noFill/>
          <a:ln w="9525">
            <a:noFill/>
            <a:miter lim="800000"/>
            <a:headEnd/>
            <a:tailEnd/>
          </a:ln>
        </p:spPr>
      </p:pic>
      <p:pic>
        <p:nvPicPr>
          <p:cNvPr id="164883" name="Picture 19" descr="MCAN04419_0000[1]"/>
          <p:cNvPicPr>
            <a:picLocks noChangeAspect="1" noChangeArrowheads="1"/>
          </p:cNvPicPr>
          <p:nvPr/>
        </p:nvPicPr>
        <p:blipFill>
          <a:blip r:embed="rId9" cstate="print"/>
          <a:srcRect/>
          <a:stretch>
            <a:fillRect/>
          </a:stretch>
        </p:blipFill>
        <p:spPr bwMode="auto">
          <a:xfrm>
            <a:off x="4572000" y="5257800"/>
            <a:ext cx="917575" cy="925513"/>
          </a:xfrm>
          <a:prstGeom prst="rect">
            <a:avLst/>
          </a:prstGeom>
          <a:noFill/>
          <a:ln w="9525">
            <a:noFill/>
            <a:miter lim="800000"/>
            <a:headEnd/>
            <a:tailEnd/>
          </a:ln>
        </p:spPr>
      </p:pic>
      <p:pic>
        <p:nvPicPr>
          <p:cNvPr id="164885" name="Picture 21" descr="bear scat with corn 2"/>
          <p:cNvPicPr>
            <a:picLocks noGrp="1" noChangeAspect="1" noChangeArrowheads="1"/>
          </p:cNvPicPr>
          <p:nvPr>
            <p:ph sz="quarter" idx="3"/>
          </p:nvPr>
        </p:nvPicPr>
        <p:blipFill>
          <a:blip r:embed="rId10" cstate="print"/>
          <a:srcRect l="4445" t="10258" r="8888" b="12323"/>
          <a:stretch>
            <a:fillRect/>
          </a:stretch>
        </p:blipFill>
        <p:spPr>
          <a:xfrm>
            <a:off x="351998" y="3868065"/>
            <a:ext cx="3581400" cy="2295525"/>
          </a:xfrm>
          <a:noFill/>
        </p:spPr>
      </p:pic>
      <p:pic>
        <p:nvPicPr>
          <p:cNvPr id="2050" name="Picture 2" descr="U:\Sections\InfoEduc\bbyrne\AA_1 PHOTO LIBRARY\Natural Heritage\Birds\Killdeer_salt marsh_Bill Byrne_38565 copy.jpg"/>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718175" y="3868065"/>
            <a:ext cx="3238594" cy="231524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4877"/>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500"/>
                                  </p:stCondLst>
                                  <p:childTnLst>
                                    <p:set>
                                      <p:cBhvr>
                                        <p:cTn id="9" dur="1" fill="hold">
                                          <p:stCondLst>
                                            <p:cond delay="0"/>
                                          </p:stCondLst>
                                        </p:cTn>
                                        <p:tgtEl>
                                          <p:spTgt spid="164879"/>
                                        </p:tgtEl>
                                        <p:attrNameLst>
                                          <p:attrName>style.visibility</p:attrName>
                                        </p:attrNameLst>
                                      </p:cBhvr>
                                      <p:to>
                                        <p:strVal val="visible"/>
                                      </p:to>
                                    </p:set>
                                  </p:childTnLst>
                                </p:cTn>
                              </p:par>
                            </p:childTnLst>
                          </p:cTn>
                        </p:par>
                        <p:par>
                          <p:cTn id="10" fill="hold">
                            <p:stCondLst>
                              <p:cond delay="500"/>
                            </p:stCondLst>
                            <p:childTnLst>
                              <p:par>
                                <p:cTn id="11" presetID="1" presetClass="entr" presetSubtype="0" fill="hold" nodeType="afterEffect">
                                  <p:stCondLst>
                                    <p:cond delay="500"/>
                                  </p:stCondLst>
                                  <p:childTnLst>
                                    <p:set>
                                      <p:cBhvr>
                                        <p:cTn id="12" dur="1" fill="hold">
                                          <p:stCondLst>
                                            <p:cond delay="0"/>
                                          </p:stCondLst>
                                        </p:cTn>
                                        <p:tgtEl>
                                          <p:spTgt spid="164881"/>
                                        </p:tgtEl>
                                        <p:attrNameLst>
                                          <p:attrName>style.visibility</p:attrName>
                                        </p:attrNameLst>
                                      </p:cBhvr>
                                      <p:to>
                                        <p:strVal val="visible"/>
                                      </p:to>
                                    </p:set>
                                  </p:childTnLst>
                                </p:cTn>
                              </p:par>
                            </p:childTnLst>
                          </p:cTn>
                        </p:par>
                        <p:par>
                          <p:cTn id="13" fill="hold">
                            <p:stCondLst>
                              <p:cond delay="1000"/>
                            </p:stCondLst>
                            <p:childTnLst>
                              <p:par>
                                <p:cTn id="14" presetID="1" presetClass="entr" presetSubtype="0" fill="hold" nodeType="afterEffect">
                                  <p:stCondLst>
                                    <p:cond delay="500"/>
                                  </p:stCondLst>
                                  <p:childTnLst>
                                    <p:set>
                                      <p:cBhvr>
                                        <p:cTn id="15" dur="1" fill="hold">
                                          <p:stCondLst>
                                            <p:cond delay="0"/>
                                          </p:stCondLst>
                                        </p:cTn>
                                        <p:tgtEl>
                                          <p:spTgt spid="16488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5" name="Rectangle 3"/>
          <p:cNvSpPr>
            <a:spLocks noGrp="1" noChangeArrowheads="1"/>
          </p:cNvSpPr>
          <p:nvPr>
            <p:ph type="body" idx="1"/>
          </p:nvPr>
        </p:nvSpPr>
        <p:spPr>
          <a:xfrm>
            <a:off x="0" y="105103"/>
            <a:ext cx="9144000" cy="6421939"/>
          </a:xfrm>
        </p:spPr>
        <p:txBody>
          <a:bodyPr>
            <a:normAutofit/>
          </a:bodyPr>
          <a:lstStyle/>
          <a:p>
            <a:pPr marL="0" indent="0" algn="ctr" eaLnBrk="1" hangingPunct="1">
              <a:lnSpc>
                <a:spcPct val="80000"/>
              </a:lnSpc>
              <a:buNone/>
              <a:defRPr/>
            </a:pPr>
            <a:endParaRPr lang="en-US" sz="1000" dirty="0"/>
          </a:p>
          <a:p>
            <a:pPr marL="0" indent="0" algn="ctr" eaLnBrk="1" hangingPunct="1">
              <a:lnSpc>
                <a:spcPct val="80000"/>
              </a:lnSpc>
              <a:buNone/>
              <a:defRPr/>
            </a:pPr>
            <a:r>
              <a:rPr lang="en-US" sz="3600" dirty="0"/>
              <a:t>Outline of Wildlife Learning Objectives</a:t>
            </a:r>
          </a:p>
          <a:p>
            <a:pPr marL="0" indent="0" algn="ctr" eaLnBrk="1" hangingPunct="1">
              <a:lnSpc>
                <a:spcPct val="80000"/>
              </a:lnSpc>
              <a:buNone/>
              <a:defRPr/>
            </a:pPr>
            <a:endParaRPr lang="en-US" sz="1600" dirty="0"/>
          </a:p>
          <a:p>
            <a:pPr eaLnBrk="1" hangingPunct="1">
              <a:lnSpc>
                <a:spcPct val="80000"/>
              </a:lnSpc>
              <a:defRPr/>
            </a:pPr>
            <a:r>
              <a:rPr lang="en-US" sz="3600" dirty="0"/>
              <a:t>Knowledge of Wildlife</a:t>
            </a:r>
            <a:endParaRPr lang="en-US" sz="2400" dirty="0"/>
          </a:p>
          <a:p>
            <a:pPr eaLnBrk="1" hangingPunct="1">
              <a:lnSpc>
                <a:spcPct val="80000"/>
              </a:lnSpc>
              <a:buFont typeface="Wingdings" pitchFamily="2" charset="2"/>
              <a:buNone/>
              <a:defRPr/>
            </a:pPr>
            <a:r>
              <a:rPr lang="en-US" sz="2400" dirty="0"/>
              <a:t>   (natural history &amp; distribution, identification, role within ecosystem)</a:t>
            </a:r>
          </a:p>
          <a:p>
            <a:pPr eaLnBrk="1" hangingPunct="1">
              <a:lnSpc>
                <a:spcPct val="80000"/>
              </a:lnSpc>
              <a:buFont typeface="Wingdings" pitchFamily="2" charset="2"/>
              <a:buNone/>
              <a:defRPr/>
            </a:pPr>
            <a:endParaRPr lang="en-US" sz="1200" dirty="0"/>
          </a:p>
          <a:p>
            <a:pPr eaLnBrk="1" hangingPunct="1">
              <a:lnSpc>
                <a:spcPct val="80000"/>
              </a:lnSpc>
              <a:defRPr/>
            </a:pPr>
            <a:r>
              <a:rPr lang="en-US" sz="3600" b="1" dirty="0"/>
              <a:t>Understanding Wildlife Ecology</a:t>
            </a:r>
          </a:p>
          <a:p>
            <a:pPr eaLnBrk="1" hangingPunct="1">
              <a:lnSpc>
                <a:spcPct val="80000"/>
              </a:lnSpc>
              <a:buFont typeface="Wingdings" pitchFamily="2" charset="2"/>
              <a:buNone/>
              <a:defRPr/>
            </a:pPr>
            <a:r>
              <a:rPr lang="en-US" sz="2400" dirty="0"/>
              <a:t>	(basic needs, habitat assessment, adaptations, predator-prey, food webs, limiting factors, carrying capacity, populations)</a:t>
            </a:r>
          </a:p>
          <a:p>
            <a:pPr eaLnBrk="1" hangingPunct="1">
              <a:lnSpc>
                <a:spcPct val="80000"/>
              </a:lnSpc>
              <a:buFont typeface="Wingdings" pitchFamily="2" charset="2"/>
              <a:buNone/>
              <a:defRPr/>
            </a:pPr>
            <a:endParaRPr lang="en-US" sz="1200" dirty="0"/>
          </a:p>
          <a:p>
            <a:pPr eaLnBrk="1" hangingPunct="1">
              <a:lnSpc>
                <a:spcPct val="80000"/>
              </a:lnSpc>
              <a:defRPr/>
            </a:pPr>
            <a:r>
              <a:rPr lang="en-US" sz="3600" dirty="0"/>
              <a:t>Conservation &amp; Management </a:t>
            </a:r>
          </a:p>
          <a:p>
            <a:pPr eaLnBrk="1" hangingPunct="1">
              <a:lnSpc>
                <a:spcPct val="80000"/>
              </a:lnSpc>
              <a:buFont typeface="Wingdings" pitchFamily="2" charset="2"/>
              <a:buNone/>
              <a:defRPr/>
            </a:pPr>
            <a:r>
              <a:rPr lang="en-US" sz="2400" dirty="0"/>
              <a:t>	(conservation, management, agencies, hunting, fishing, trapping, game &amp; non-game, wildlife management)</a:t>
            </a:r>
          </a:p>
          <a:p>
            <a:pPr eaLnBrk="1" hangingPunct="1">
              <a:lnSpc>
                <a:spcPct val="80000"/>
              </a:lnSpc>
              <a:buFont typeface="Wingdings" pitchFamily="2" charset="2"/>
              <a:buNone/>
              <a:defRPr/>
            </a:pPr>
            <a:endParaRPr lang="en-US" sz="1200" dirty="0"/>
          </a:p>
          <a:p>
            <a:pPr eaLnBrk="1" hangingPunct="1">
              <a:lnSpc>
                <a:spcPct val="80000"/>
              </a:lnSpc>
              <a:defRPr/>
            </a:pPr>
            <a:r>
              <a:rPr lang="en-US" sz="3600" dirty="0"/>
              <a:t>Issues Involving Wildlife &amp; Society</a:t>
            </a:r>
          </a:p>
          <a:p>
            <a:pPr eaLnBrk="1" hangingPunct="1">
              <a:lnSpc>
                <a:spcPct val="80000"/>
              </a:lnSpc>
              <a:buFont typeface="Wingdings" pitchFamily="2" charset="2"/>
              <a:buNone/>
              <a:defRPr/>
            </a:pPr>
            <a:r>
              <a:rPr lang="en-US" sz="2400" dirty="0"/>
              <a:t>	(listed species, habitat loss/fragmentation, non-native, invasive, diseases, living with wildlife, current issue)</a:t>
            </a:r>
          </a:p>
        </p:txBody>
      </p:sp>
    </p:spTree>
    <p:extLst>
      <p:ext uri="{BB962C8B-B14F-4D97-AF65-F5344CB8AC3E}">
        <p14:creationId xmlns:p14="http://schemas.microsoft.com/office/powerpoint/2010/main" val="426831383"/>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2"/>
          <p:cNvSpPr>
            <a:spLocks noGrp="1" noChangeArrowheads="1"/>
          </p:cNvSpPr>
          <p:nvPr>
            <p:ph type="title"/>
          </p:nvPr>
        </p:nvSpPr>
        <p:spPr>
          <a:xfrm>
            <a:off x="0" y="381000"/>
            <a:ext cx="9144000" cy="769938"/>
          </a:xfrm>
        </p:spPr>
        <p:txBody>
          <a:bodyPr>
            <a:normAutofit/>
          </a:bodyPr>
          <a:lstStyle/>
          <a:p>
            <a:pPr eaLnBrk="1" hangingPunct="1">
              <a:defRPr/>
            </a:pPr>
            <a:r>
              <a:rPr lang="en-US" sz="3200" dirty="0">
                <a:latin typeface="Calibri" pitchFamily="34" charset="0"/>
              </a:rPr>
              <a:t>Understanding Wildlife </a:t>
            </a:r>
            <a:r>
              <a:rPr lang="en-US" sz="3200" u="sng" dirty="0">
                <a:latin typeface="Calibri" pitchFamily="34" charset="0"/>
              </a:rPr>
              <a:t>Ecology</a:t>
            </a:r>
          </a:p>
        </p:txBody>
      </p:sp>
      <p:sp>
        <p:nvSpPr>
          <p:cNvPr id="153603" name="Rectangle 3"/>
          <p:cNvSpPr>
            <a:spLocks noGrp="1" noChangeArrowheads="1"/>
          </p:cNvSpPr>
          <p:nvPr>
            <p:ph type="body" idx="1"/>
          </p:nvPr>
        </p:nvSpPr>
        <p:spPr>
          <a:xfrm>
            <a:off x="900752" y="1937981"/>
            <a:ext cx="8243247" cy="3275463"/>
          </a:xfrm>
        </p:spPr>
        <p:txBody>
          <a:bodyPr>
            <a:normAutofit/>
          </a:bodyPr>
          <a:lstStyle/>
          <a:p>
            <a:pPr lvl="1">
              <a:buFont typeface="Arial" pitchFamily="34" charset="0"/>
              <a:buChar char="•"/>
              <a:defRPr/>
            </a:pPr>
            <a:r>
              <a:rPr lang="en-US" sz="2400" dirty="0">
                <a:latin typeface="Calibri" pitchFamily="34" charset="0"/>
              </a:rPr>
              <a:t>Basic wildlife needs - habitat</a:t>
            </a:r>
          </a:p>
          <a:p>
            <a:pPr lvl="1">
              <a:buFont typeface="Arial" pitchFamily="34" charset="0"/>
              <a:buChar char="•"/>
              <a:defRPr/>
            </a:pPr>
            <a:r>
              <a:rPr lang="en-US" sz="2400" dirty="0">
                <a:latin typeface="Calibri" pitchFamily="34" charset="0"/>
              </a:rPr>
              <a:t>Adaptations</a:t>
            </a:r>
          </a:p>
          <a:p>
            <a:pPr lvl="1">
              <a:buFont typeface="Arial" pitchFamily="34" charset="0"/>
              <a:buChar char="•"/>
              <a:defRPr/>
            </a:pPr>
            <a:r>
              <a:rPr lang="en-US" sz="2400" dirty="0">
                <a:latin typeface="Calibri" pitchFamily="34" charset="0"/>
              </a:rPr>
              <a:t>Predator-Prey</a:t>
            </a:r>
          </a:p>
          <a:p>
            <a:pPr lvl="1">
              <a:buFont typeface="Arial" pitchFamily="34" charset="0"/>
              <a:buChar char="•"/>
              <a:defRPr/>
            </a:pPr>
            <a:r>
              <a:rPr lang="en-US" sz="2400" dirty="0">
                <a:latin typeface="Calibri" pitchFamily="34" charset="0"/>
              </a:rPr>
              <a:t>Food Webs</a:t>
            </a:r>
          </a:p>
          <a:p>
            <a:pPr lvl="1">
              <a:buFont typeface="Arial" pitchFamily="34" charset="0"/>
              <a:buChar char="•"/>
              <a:defRPr/>
            </a:pPr>
            <a:r>
              <a:rPr lang="en-US" sz="2400" dirty="0">
                <a:latin typeface="Calibri" pitchFamily="34" charset="0"/>
              </a:rPr>
              <a:t>Limiting Factors</a:t>
            </a:r>
          </a:p>
          <a:p>
            <a:pPr lvl="1">
              <a:buFont typeface="Arial" pitchFamily="34" charset="0"/>
              <a:buChar char="•"/>
              <a:defRPr/>
            </a:pPr>
            <a:r>
              <a:rPr lang="en-US" sz="2400" dirty="0">
                <a:latin typeface="Calibri" pitchFamily="34" charset="0"/>
              </a:rPr>
              <a:t>Populations</a:t>
            </a:r>
          </a:p>
        </p:txBody>
      </p:sp>
      <p:sp>
        <p:nvSpPr>
          <p:cNvPr id="153604" name="Text Box 4"/>
          <p:cNvSpPr txBox="1">
            <a:spLocks noChangeArrowheads="1"/>
          </p:cNvSpPr>
          <p:nvPr/>
        </p:nvSpPr>
        <p:spPr bwMode="auto">
          <a:xfrm>
            <a:off x="0" y="1066800"/>
            <a:ext cx="9144000" cy="400110"/>
          </a:xfrm>
          <a:prstGeom prst="rect">
            <a:avLst/>
          </a:prstGeom>
          <a:noFill/>
          <a:ln w="9525">
            <a:noFill/>
            <a:miter lim="800000"/>
            <a:headEnd/>
            <a:tailEnd/>
          </a:ln>
        </p:spPr>
        <p:txBody>
          <a:bodyPr wrap="square">
            <a:spAutoFit/>
          </a:bodyPr>
          <a:lstStyle/>
          <a:p>
            <a:pPr algn="ctr"/>
            <a:r>
              <a:rPr lang="en-US" sz="2000" dirty="0">
                <a:latin typeface="Calibri" pitchFamily="34" charset="0"/>
              </a:rPr>
              <a:t>(science of the interrelations between living organisms &amp; their environment)</a:t>
            </a: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53604"/>
                                        </p:tgtEl>
                                        <p:attrNameLst>
                                          <p:attrName>style.visibility</p:attrName>
                                        </p:attrNameLst>
                                      </p:cBhvr>
                                      <p:to>
                                        <p:strVal val="visible"/>
                                      </p:to>
                                    </p:set>
                                    <p:anim calcmode="lin" valueType="num">
                                      <p:cBhvr additive="base">
                                        <p:cTn id="7" dur="1000" fill="hold"/>
                                        <p:tgtEl>
                                          <p:spTgt spid="153604"/>
                                        </p:tgtEl>
                                        <p:attrNameLst>
                                          <p:attrName>ppt_x</p:attrName>
                                        </p:attrNameLst>
                                      </p:cBhvr>
                                      <p:tavLst>
                                        <p:tav tm="0">
                                          <p:val>
                                            <p:strVal val="#ppt_x"/>
                                          </p:val>
                                        </p:tav>
                                        <p:tav tm="100000">
                                          <p:val>
                                            <p:strVal val="#ppt_x"/>
                                          </p:val>
                                        </p:tav>
                                      </p:tavLst>
                                    </p:anim>
                                    <p:anim calcmode="lin" valueType="num">
                                      <p:cBhvr additive="base">
                                        <p:cTn id="8" dur="1000" fill="hold"/>
                                        <p:tgtEl>
                                          <p:spTgt spid="15360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53603">
                                            <p:txEl>
                                              <p:pRg st="0" end="0"/>
                                            </p:txEl>
                                          </p:spTgt>
                                        </p:tgtEl>
                                        <p:attrNameLst>
                                          <p:attrName>style.visibility</p:attrName>
                                        </p:attrNameLst>
                                      </p:cBhvr>
                                      <p:to>
                                        <p:strVal val="visible"/>
                                      </p:to>
                                    </p:set>
                                    <p:anim calcmode="lin" valueType="num">
                                      <p:cBhvr additive="base">
                                        <p:cTn id="13" dur="500" fill="hold"/>
                                        <p:tgtEl>
                                          <p:spTgt spid="153603">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53603">
                                            <p:txEl>
                                              <p:pRg st="0" end="0"/>
                                            </p:txEl>
                                          </p:spTgt>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0"/>
                                  </p:stCondLst>
                                  <p:childTnLst>
                                    <p:set>
                                      <p:cBhvr>
                                        <p:cTn id="16" dur="1" fill="hold">
                                          <p:stCondLst>
                                            <p:cond delay="0"/>
                                          </p:stCondLst>
                                        </p:cTn>
                                        <p:tgtEl>
                                          <p:spTgt spid="153603">
                                            <p:txEl>
                                              <p:pRg st="1" end="1"/>
                                            </p:txEl>
                                          </p:spTgt>
                                        </p:tgtEl>
                                        <p:attrNameLst>
                                          <p:attrName>style.visibility</p:attrName>
                                        </p:attrNameLst>
                                      </p:cBhvr>
                                      <p:to>
                                        <p:strVal val="visible"/>
                                      </p:to>
                                    </p:set>
                                    <p:anim calcmode="lin" valueType="num">
                                      <p:cBhvr additive="base">
                                        <p:cTn id="17" dur="500" fill="hold"/>
                                        <p:tgtEl>
                                          <p:spTgt spid="153603">
                                            <p:txEl>
                                              <p:pRg st="1" end="1"/>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153603">
                                            <p:txEl>
                                              <p:pRg st="1" end="1"/>
                                            </p:txEl>
                                          </p:spTgt>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0"/>
                                  </p:stCondLst>
                                  <p:childTnLst>
                                    <p:set>
                                      <p:cBhvr>
                                        <p:cTn id="20" dur="1" fill="hold">
                                          <p:stCondLst>
                                            <p:cond delay="0"/>
                                          </p:stCondLst>
                                        </p:cTn>
                                        <p:tgtEl>
                                          <p:spTgt spid="153603">
                                            <p:txEl>
                                              <p:pRg st="2" end="2"/>
                                            </p:txEl>
                                          </p:spTgt>
                                        </p:tgtEl>
                                        <p:attrNameLst>
                                          <p:attrName>style.visibility</p:attrName>
                                        </p:attrNameLst>
                                      </p:cBhvr>
                                      <p:to>
                                        <p:strVal val="visible"/>
                                      </p:to>
                                    </p:set>
                                    <p:anim calcmode="lin" valueType="num">
                                      <p:cBhvr additive="base">
                                        <p:cTn id="21" dur="500" fill="hold"/>
                                        <p:tgtEl>
                                          <p:spTgt spid="153603">
                                            <p:txEl>
                                              <p:pRg st="2" end="2"/>
                                            </p:txEl>
                                          </p:spTgt>
                                        </p:tgtEl>
                                        <p:attrNameLst>
                                          <p:attrName>ppt_x</p:attrName>
                                        </p:attrNameLst>
                                      </p:cBhvr>
                                      <p:tavLst>
                                        <p:tav tm="0">
                                          <p:val>
                                            <p:strVal val="0-#ppt_w/2"/>
                                          </p:val>
                                        </p:tav>
                                        <p:tav tm="100000">
                                          <p:val>
                                            <p:strVal val="#ppt_x"/>
                                          </p:val>
                                        </p:tav>
                                      </p:tavLst>
                                    </p:anim>
                                    <p:anim calcmode="lin" valueType="num">
                                      <p:cBhvr additive="base">
                                        <p:cTn id="22" dur="500" fill="hold"/>
                                        <p:tgtEl>
                                          <p:spTgt spid="153603">
                                            <p:txEl>
                                              <p:pRg st="2" end="2"/>
                                            </p:txEl>
                                          </p:spTgt>
                                        </p:tgtEl>
                                        <p:attrNameLst>
                                          <p:attrName>ppt_y</p:attrName>
                                        </p:attrNameLst>
                                      </p:cBhvr>
                                      <p:tavLst>
                                        <p:tav tm="0">
                                          <p:val>
                                            <p:strVal val="#ppt_y"/>
                                          </p:val>
                                        </p:tav>
                                        <p:tav tm="100000">
                                          <p:val>
                                            <p:strVal val="#ppt_y"/>
                                          </p:val>
                                        </p:tav>
                                      </p:tavLst>
                                    </p:anim>
                                  </p:childTnLst>
                                </p:cTn>
                              </p:par>
                              <p:par>
                                <p:cTn id="23" presetID="2" presetClass="entr" presetSubtype="8" fill="hold" grpId="0" nodeType="withEffect">
                                  <p:stCondLst>
                                    <p:cond delay="0"/>
                                  </p:stCondLst>
                                  <p:childTnLst>
                                    <p:set>
                                      <p:cBhvr>
                                        <p:cTn id="24" dur="1" fill="hold">
                                          <p:stCondLst>
                                            <p:cond delay="0"/>
                                          </p:stCondLst>
                                        </p:cTn>
                                        <p:tgtEl>
                                          <p:spTgt spid="153603">
                                            <p:txEl>
                                              <p:pRg st="3" end="3"/>
                                            </p:txEl>
                                          </p:spTgt>
                                        </p:tgtEl>
                                        <p:attrNameLst>
                                          <p:attrName>style.visibility</p:attrName>
                                        </p:attrNameLst>
                                      </p:cBhvr>
                                      <p:to>
                                        <p:strVal val="visible"/>
                                      </p:to>
                                    </p:set>
                                    <p:anim calcmode="lin" valueType="num">
                                      <p:cBhvr additive="base">
                                        <p:cTn id="25" dur="500" fill="hold"/>
                                        <p:tgtEl>
                                          <p:spTgt spid="153603">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153603">
                                            <p:txEl>
                                              <p:pRg st="3" end="3"/>
                                            </p:txEl>
                                          </p:spTgt>
                                        </p:tgtEl>
                                        <p:attrNameLst>
                                          <p:attrName>ppt_y</p:attrName>
                                        </p:attrNameLst>
                                      </p:cBhvr>
                                      <p:tavLst>
                                        <p:tav tm="0">
                                          <p:val>
                                            <p:strVal val="#ppt_y"/>
                                          </p:val>
                                        </p:tav>
                                        <p:tav tm="100000">
                                          <p:val>
                                            <p:strVal val="#ppt_y"/>
                                          </p:val>
                                        </p:tav>
                                      </p:tavLst>
                                    </p:anim>
                                  </p:childTnLst>
                                </p:cTn>
                              </p:par>
                              <p:par>
                                <p:cTn id="27" presetID="2" presetClass="entr" presetSubtype="8" fill="hold" grpId="0" nodeType="withEffect">
                                  <p:stCondLst>
                                    <p:cond delay="0"/>
                                  </p:stCondLst>
                                  <p:childTnLst>
                                    <p:set>
                                      <p:cBhvr>
                                        <p:cTn id="28" dur="1" fill="hold">
                                          <p:stCondLst>
                                            <p:cond delay="0"/>
                                          </p:stCondLst>
                                        </p:cTn>
                                        <p:tgtEl>
                                          <p:spTgt spid="153603">
                                            <p:txEl>
                                              <p:pRg st="4" end="4"/>
                                            </p:txEl>
                                          </p:spTgt>
                                        </p:tgtEl>
                                        <p:attrNameLst>
                                          <p:attrName>style.visibility</p:attrName>
                                        </p:attrNameLst>
                                      </p:cBhvr>
                                      <p:to>
                                        <p:strVal val="visible"/>
                                      </p:to>
                                    </p:set>
                                    <p:anim calcmode="lin" valueType="num">
                                      <p:cBhvr additive="base">
                                        <p:cTn id="29" dur="500" fill="hold"/>
                                        <p:tgtEl>
                                          <p:spTgt spid="153603">
                                            <p:txEl>
                                              <p:pRg st="4" end="4"/>
                                            </p:txEl>
                                          </p:spTgt>
                                        </p:tgtEl>
                                        <p:attrNameLst>
                                          <p:attrName>ppt_x</p:attrName>
                                        </p:attrNameLst>
                                      </p:cBhvr>
                                      <p:tavLst>
                                        <p:tav tm="0">
                                          <p:val>
                                            <p:strVal val="0-#ppt_w/2"/>
                                          </p:val>
                                        </p:tav>
                                        <p:tav tm="100000">
                                          <p:val>
                                            <p:strVal val="#ppt_x"/>
                                          </p:val>
                                        </p:tav>
                                      </p:tavLst>
                                    </p:anim>
                                    <p:anim calcmode="lin" valueType="num">
                                      <p:cBhvr additive="base">
                                        <p:cTn id="30" dur="500" fill="hold"/>
                                        <p:tgtEl>
                                          <p:spTgt spid="153603">
                                            <p:txEl>
                                              <p:pRg st="4" end="4"/>
                                            </p:txEl>
                                          </p:spTgt>
                                        </p:tgtEl>
                                        <p:attrNameLst>
                                          <p:attrName>ppt_y</p:attrName>
                                        </p:attrNameLst>
                                      </p:cBhvr>
                                      <p:tavLst>
                                        <p:tav tm="0">
                                          <p:val>
                                            <p:strVal val="#ppt_y"/>
                                          </p:val>
                                        </p:tav>
                                        <p:tav tm="100000">
                                          <p:val>
                                            <p:strVal val="#ppt_y"/>
                                          </p:val>
                                        </p:tav>
                                      </p:tavLst>
                                    </p:anim>
                                  </p:childTnLst>
                                </p:cTn>
                              </p:par>
                              <p:par>
                                <p:cTn id="31" presetID="2" presetClass="entr" presetSubtype="8" fill="hold" grpId="0" nodeType="withEffect">
                                  <p:stCondLst>
                                    <p:cond delay="0"/>
                                  </p:stCondLst>
                                  <p:childTnLst>
                                    <p:set>
                                      <p:cBhvr>
                                        <p:cTn id="32" dur="1" fill="hold">
                                          <p:stCondLst>
                                            <p:cond delay="0"/>
                                          </p:stCondLst>
                                        </p:cTn>
                                        <p:tgtEl>
                                          <p:spTgt spid="153603">
                                            <p:txEl>
                                              <p:pRg st="5" end="5"/>
                                            </p:txEl>
                                          </p:spTgt>
                                        </p:tgtEl>
                                        <p:attrNameLst>
                                          <p:attrName>style.visibility</p:attrName>
                                        </p:attrNameLst>
                                      </p:cBhvr>
                                      <p:to>
                                        <p:strVal val="visible"/>
                                      </p:to>
                                    </p:set>
                                    <p:anim calcmode="lin" valueType="num">
                                      <p:cBhvr additive="base">
                                        <p:cTn id="33" dur="500" fill="hold"/>
                                        <p:tgtEl>
                                          <p:spTgt spid="153603">
                                            <p:txEl>
                                              <p:pRg st="5" end="5"/>
                                            </p:txEl>
                                          </p:spTgt>
                                        </p:tgtEl>
                                        <p:attrNameLst>
                                          <p:attrName>ppt_x</p:attrName>
                                        </p:attrNameLst>
                                      </p:cBhvr>
                                      <p:tavLst>
                                        <p:tav tm="0">
                                          <p:val>
                                            <p:strVal val="0-#ppt_w/2"/>
                                          </p:val>
                                        </p:tav>
                                        <p:tav tm="100000">
                                          <p:val>
                                            <p:strVal val="#ppt_x"/>
                                          </p:val>
                                        </p:tav>
                                      </p:tavLst>
                                    </p:anim>
                                    <p:anim calcmode="lin" valueType="num">
                                      <p:cBhvr additive="base">
                                        <p:cTn id="34" dur="500" fill="hold"/>
                                        <p:tgtEl>
                                          <p:spTgt spid="153603">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03" grpId="0" build="p"/>
      <p:bldP spid="15360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60" name="Rectangle 4"/>
          <p:cNvSpPr>
            <a:spLocks noGrp="1" noChangeArrowheads="1"/>
          </p:cNvSpPr>
          <p:nvPr>
            <p:ph type="title" sz="quarter"/>
          </p:nvPr>
        </p:nvSpPr>
        <p:spPr>
          <a:xfrm>
            <a:off x="0" y="0"/>
            <a:ext cx="9144000" cy="762000"/>
          </a:xfrm>
        </p:spPr>
        <p:txBody>
          <a:bodyPr>
            <a:normAutofit fontScale="90000"/>
          </a:bodyPr>
          <a:lstStyle/>
          <a:p>
            <a:pPr eaLnBrk="1" hangingPunct="1">
              <a:defRPr/>
            </a:pPr>
            <a:r>
              <a:rPr lang="en-US" sz="3600" dirty="0">
                <a:latin typeface="Calibri" pitchFamily="34" charset="0"/>
              </a:rPr>
              <a:t/>
            </a:r>
            <a:br>
              <a:rPr lang="en-US" sz="3600" dirty="0">
                <a:latin typeface="Calibri" pitchFamily="34" charset="0"/>
              </a:rPr>
            </a:br>
            <a:r>
              <a:rPr lang="en-US" sz="3600" dirty="0">
                <a:latin typeface="Calibri" pitchFamily="34" charset="0"/>
              </a:rPr>
              <a:t>Role within the Ecosystem</a:t>
            </a:r>
            <a:br>
              <a:rPr lang="en-US" sz="3600" dirty="0">
                <a:latin typeface="Calibri" pitchFamily="34" charset="0"/>
              </a:rPr>
            </a:br>
            <a:r>
              <a:rPr lang="en-US" sz="2000" dirty="0">
                <a:latin typeface="Calibri" pitchFamily="34" charset="0"/>
              </a:rPr>
              <a:t>(ecosystem is formed by interactions of plant &amp; animal populations and abiotic conditions)</a:t>
            </a:r>
            <a:endParaRPr lang="en-US" sz="2400" dirty="0">
              <a:latin typeface="Calibri" pitchFamily="34" charset="0"/>
            </a:endParaRPr>
          </a:p>
        </p:txBody>
      </p:sp>
      <p:pic>
        <p:nvPicPr>
          <p:cNvPr id="8195" name="Picture 7" descr="TurkeyVultureShaverLake090606_7491"/>
          <p:cNvPicPr>
            <a:picLocks noGrp="1" noChangeAspect="1" noChangeArrowheads="1"/>
          </p:cNvPicPr>
          <p:nvPr>
            <p:ph sz="quarter" idx="3"/>
          </p:nvPr>
        </p:nvPicPr>
        <p:blipFill>
          <a:blip r:embed="rId3" cstate="print">
            <a:lum bright="6000" contrast="12000"/>
          </a:blip>
          <a:srcRect/>
          <a:stretch>
            <a:fillRect/>
          </a:stretch>
        </p:blipFill>
        <p:spPr>
          <a:xfrm>
            <a:off x="312761" y="1098912"/>
            <a:ext cx="2867344" cy="2763404"/>
          </a:xfrm>
          <a:noFill/>
        </p:spPr>
      </p:pic>
      <p:pic>
        <p:nvPicPr>
          <p:cNvPr id="1026" name="Picture 2" descr="U:\Stage Area\Pam Landry\Copperhead Snake_BByrne_1928_.jpg"/>
          <p:cNvPicPr>
            <a:picLocks noGrp="1" noChangeAspect="1" noChangeArrowheads="1"/>
          </p:cNvPicPr>
          <p:nvPr>
            <p:ph sz="quarter" idx="4"/>
          </p:nvPr>
        </p:nvPicPr>
        <p:blipFill>
          <a:blip r:embed="rId4" cstate="print"/>
          <a:srcRect/>
          <a:stretch>
            <a:fillRect/>
          </a:stretch>
        </p:blipFill>
        <p:spPr bwMode="auto">
          <a:xfrm>
            <a:off x="5869675" y="1098913"/>
            <a:ext cx="2742062" cy="2778622"/>
          </a:xfrm>
          <a:prstGeom prst="rect">
            <a:avLst/>
          </a:prstGeom>
          <a:noFill/>
        </p:spPr>
      </p:pic>
      <p:pic>
        <p:nvPicPr>
          <p:cNvPr id="3074" name="Picture 2" descr="U:\Sections\InfoEduc\bbyrne\AA_1 PHOTO LIBRARY\Wildlife\Mammals\Beaver\Beaver at edge of dam_MassWildlife_Bill Byrne-.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20370" y="3991607"/>
            <a:ext cx="3439236" cy="228672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91" name="Rectangle 7"/>
          <p:cNvSpPr>
            <a:spLocks noGrp="1" noChangeArrowheads="1"/>
          </p:cNvSpPr>
          <p:nvPr>
            <p:ph type="title"/>
          </p:nvPr>
        </p:nvSpPr>
        <p:spPr>
          <a:xfrm>
            <a:off x="0" y="0"/>
            <a:ext cx="9144000" cy="762000"/>
          </a:xfrm>
        </p:spPr>
        <p:txBody>
          <a:bodyPr>
            <a:normAutofit fontScale="90000"/>
          </a:bodyPr>
          <a:lstStyle/>
          <a:p>
            <a:pPr eaLnBrk="1" hangingPunct="1">
              <a:defRPr/>
            </a:pPr>
            <a:r>
              <a:rPr lang="en-US" sz="4000" dirty="0">
                <a:latin typeface="Calibri" pitchFamily="34" charset="0"/>
              </a:rPr>
              <a:t/>
            </a:r>
            <a:br>
              <a:rPr lang="en-US" sz="4000" dirty="0">
                <a:latin typeface="Calibri" pitchFamily="34" charset="0"/>
              </a:rPr>
            </a:br>
            <a:r>
              <a:rPr lang="en-US" sz="3600" dirty="0">
                <a:latin typeface="Calibri" pitchFamily="34" charset="0"/>
              </a:rPr>
              <a:t>Basic Wildlife Needs</a:t>
            </a:r>
            <a:r>
              <a:rPr lang="en-US" sz="4000" dirty="0">
                <a:latin typeface="Calibri" pitchFamily="34" charset="0"/>
              </a:rPr>
              <a:t/>
            </a:r>
            <a:br>
              <a:rPr lang="en-US" sz="4000" dirty="0">
                <a:latin typeface="Calibri" pitchFamily="34" charset="0"/>
              </a:rPr>
            </a:br>
            <a:endParaRPr lang="en-US" sz="4000" dirty="0">
              <a:latin typeface="Calibri" pitchFamily="34" charset="0"/>
            </a:endParaRPr>
          </a:p>
        </p:txBody>
      </p:sp>
      <p:pic>
        <p:nvPicPr>
          <p:cNvPr id="169997" name="Picture 13" descr="A- yellow sp"/>
          <p:cNvPicPr>
            <a:picLocks noGrp="1" noChangeAspect="1" noChangeArrowheads="1" noCrop="1"/>
          </p:cNvPicPr>
          <p:nvPr>
            <p:ph sz="half" idx="1"/>
          </p:nvPr>
        </p:nvPicPr>
        <p:blipFill>
          <a:blip r:embed="rId3" cstate="print">
            <a:lum bright="6000" contrast="24000"/>
          </a:blip>
          <a:srcRect/>
          <a:stretch>
            <a:fillRect/>
          </a:stretch>
        </p:blipFill>
        <p:spPr>
          <a:xfrm>
            <a:off x="152400" y="1375406"/>
            <a:ext cx="4007098" cy="2357438"/>
          </a:xfrm>
          <a:noFill/>
        </p:spPr>
      </p:pic>
      <p:sp>
        <p:nvSpPr>
          <p:cNvPr id="170005" name="Text Box 21"/>
          <p:cNvSpPr txBox="1">
            <a:spLocks noChangeArrowheads="1"/>
          </p:cNvSpPr>
          <p:nvPr/>
        </p:nvSpPr>
        <p:spPr bwMode="auto">
          <a:xfrm>
            <a:off x="0" y="531167"/>
            <a:ext cx="9144000" cy="461665"/>
          </a:xfrm>
          <a:prstGeom prst="rect">
            <a:avLst/>
          </a:prstGeom>
          <a:noFill/>
          <a:ln w="9525">
            <a:noFill/>
            <a:miter lim="800000"/>
            <a:headEnd/>
            <a:tailEnd/>
          </a:ln>
        </p:spPr>
        <p:txBody>
          <a:bodyPr wrap="square">
            <a:spAutoFit/>
          </a:bodyPr>
          <a:lstStyle/>
          <a:p>
            <a:pPr algn="ctr">
              <a:spcBef>
                <a:spcPct val="50000"/>
              </a:spcBef>
            </a:pPr>
            <a:r>
              <a:rPr lang="en-US" sz="2400" dirty="0">
                <a:latin typeface="Calibri" pitchFamily="34" charset="0"/>
              </a:rPr>
              <a:t>(food, water, shelter, space)</a:t>
            </a:r>
          </a:p>
        </p:txBody>
      </p:sp>
      <p:pic>
        <p:nvPicPr>
          <p:cNvPr id="8" name="Content Placeholder 7" descr="displaying tom at edge flash1.JPGcopy.JPG"/>
          <p:cNvPicPr>
            <a:picLocks noGrp="1" noChangeAspect="1"/>
          </p:cNvPicPr>
          <p:nvPr>
            <p:ph sz="quarter" idx="3"/>
          </p:nvPr>
        </p:nvPicPr>
        <p:blipFill>
          <a:blip r:embed="rId4" cstate="print"/>
          <a:stretch>
            <a:fillRect/>
          </a:stretch>
        </p:blipFill>
        <p:spPr>
          <a:xfrm>
            <a:off x="5410200" y="1221432"/>
            <a:ext cx="3492914" cy="2511412"/>
          </a:xfrm>
        </p:spPr>
      </p:pic>
      <p:pic>
        <p:nvPicPr>
          <p:cNvPr id="169998" name="Picture 14" descr="A- bull moose 44-1,MassWildlife,B"/>
          <p:cNvPicPr>
            <a:picLocks noGrp="1" noChangeAspect="1" noChangeArrowheads="1"/>
          </p:cNvPicPr>
          <p:nvPr>
            <p:ph sz="quarter" idx="2"/>
          </p:nvPr>
        </p:nvPicPr>
        <p:blipFill>
          <a:blip r:embed="rId5" cstate="print">
            <a:lum contrast="12000"/>
          </a:blip>
          <a:srcRect/>
          <a:stretch>
            <a:fillRect/>
          </a:stretch>
        </p:blipFill>
        <p:spPr>
          <a:xfrm>
            <a:off x="3352800" y="2872854"/>
            <a:ext cx="2640013" cy="3429000"/>
          </a:xfrm>
          <a:noFill/>
        </p:spPr>
      </p:pic>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000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000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2"/>
          <p:cNvSpPr>
            <a:spLocks noGrp="1" noChangeArrowheads="1"/>
          </p:cNvSpPr>
          <p:nvPr>
            <p:ph type="title" sz="quarter"/>
          </p:nvPr>
        </p:nvSpPr>
        <p:spPr>
          <a:xfrm>
            <a:off x="0" y="0"/>
            <a:ext cx="9144000" cy="990600"/>
          </a:xfrm>
        </p:spPr>
        <p:txBody>
          <a:bodyPr>
            <a:normAutofit/>
          </a:bodyPr>
          <a:lstStyle/>
          <a:p>
            <a:pPr eaLnBrk="1" hangingPunct="1">
              <a:defRPr/>
            </a:pPr>
            <a:r>
              <a:rPr lang="en-US" sz="3200" dirty="0">
                <a:latin typeface="Calibri" pitchFamily="34" charset="0"/>
              </a:rPr>
              <a:t>Habitat Assessment</a:t>
            </a:r>
          </a:p>
        </p:txBody>
      </p:sp>
      <p:pic>
        <p:nvPicPr>
          <p:cNvPr id="166925" name="Picture 13" descr="OldField"/>
          <p:cNvPicPr>
            <a:picLocks noGrp="1" noChangeAspect="1" noChangeArrowheads="1"/>
          </p:cNvPicPr>
          <p:nvPr>
            <p:ph sz="quarter" idx="3"/>
          </p:nvPr>
        </p:nvPicPr>
        <p:blipFill>
          <a:blip r:embed="rId3" cstate="print">
            <a:lum contrast="6000"/>
          </a:blip>
          <a:srcRect/>
          <a:stretch>
            <a:fillRect/>
          </a:stretch>
        </p:blipFill>
        <p:spPr>
          <a:xfrm>
            <a:off x="4876800" y="3716742"/>
            <a:ext cx="3657600" cy="2575248"/>
          </a:xfrm>
          <a:noFill/>
        </p:spPr>
      </p:pic>
      <p:pic>
        <p:nvPicPr>
          <p:cNvPr id="166929" name="Picture 17" descr="B-hardwood forest,5-1 MassWildlife,B"/>
          <p:cNvPicPr>
            <a:picLocks noGrp="1" noChangeAspect="1" noChangeArrowheads="1"/>
          </p:cNvPicPr>
          <p:nvPr>
            <p:ph sz="quarter" idx="4"/>
          </p:nvPr>
        </p:nvPicPr>
        <p:blipFill>
          <a:blip r:embed="rId4" cstate="print">
            <a:lum contrast="6000"/>
          </a:blip>
          <a:srcRect/>
          <a:stretch>
            <a:fillRect/>
          </a:stretch>
        </p:blipFill>
        <p:spPr>
          <a:xfrm>
            <a:off x="609600" y="882650"/>
            <a:ext cx="3581400" cy="2489200"/>
          </a:xfrm>
          <a:noFill/>
        </p:spPr>
      </p:pic>
      <p:pic>
        <p:nvPicPr>
          <p:cNvPr id="166927" name="Picture 15" descr="B- housing complex,22-1,Ma"/>
          <p:cNvPicPr>
            <a:picLocks noChangeAspect="1" noChangeArrowheads="1"/>
          </p:cNvPicPr>
          <p:nvPr/>
        </p:nvPicPr>
        <p:blipFill>
          <a:blip r:embed="rId5" cstate="print"/>
          <a:srcRect/>
          <a:stretch>
            <a:fillRect/>
          </a:stretch>
        </p:blipFill>
        <p:spPr bwMode="auto">
          <a:xfrm>
            <a:off x="283191" y="3608839"/>
            <a:ext cx="4234218" cy="2625630"/>
          </a:xfrm>
          <a:prstGeom prst="rect">
            <a:avLst/>
          </a:prstGeom>
          <a:noFill/>
          <a:ln w="9525">
            <a:noFill/>
            <a:miter lim="800000"/>
            <a:headEnd/>
            <a:tailEnd/>
          </a:ln>
        </p:spPr>
      </p:pic>
      <p:pic>
        <p:nvPicPr>
          <p:cNvPr id="166932" name="Picture 20" descr="B- beaver dam,pond,8-1"/>
          <p:cNvPicPr>
            <a:picLocks noGrp="1" noChangeAspect="1" noChangeArrowheads="1"/>
          </p:cNvPicPr>
          <p:nvPr>
            <p:ph sz="quarter" idx="2"/>
          </p:nvPr>
        </p:nvPicPr>
        <p:blipFill>
          <a:blip r:embed="rId6" cstate="print">
            <a:lum contrast="12000"/>
          </a:blip>
          <a:srcRect/>
          <a:stretch>
            <a:fillRect/>
          </a:stretch>
        </p:blipFill>
        <p:spPr>
          <a:xfrm>
            <a:off x="4876800" y="882650"/>
            <a:ext cx="3657600" cy="2597150"/>
          </a:xfrm>
          <a:noFill/>
        </p:spPr>
      </p:pic>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4" name="Rectangle 4"/>
          <p:cNvSpPr>
            <a:spLocks noGrp="1" noChangeArrowheads="1"/>
          </p:cNvSpPr>
          <p:nvPr>
            <p:ph type="title" sz="quarter"/>
          </p:nvPr>
        </p:nvSpPr>
        <p:spPr>
          <a:xfrm>
            <a:off x="0" y="228600"/>
            <a:ext cx="9144000" cy="914400"/>
          </a:xfrm>
        </p:spPr>
        <p:txBody>
          <a:bodyPr>
            <a:normAutofit fontScale="90000"/>
          </a:bodyPr>
          <a:lstStyle/>
          <a:p>
            <a:pPr eaLnBrk="1" hangingPunct="1">
              <a:defRPr/>
            </a:pPr>
            <a:r>
              <a:rPr lang="en-US" sz="3600" dirty="0">
                <a:latin typeface="Calibri" pitchFamily="34" charset="0"/>
              </a:rPr>
              <a:t>Physical Adaptations</a:t>
            </a:r>
            <a:br>
              <a:rPr lang="en-US" sz="3600" dirty="0">
                <a:latin typeface="Calibri" pitchFamily="34" charset="0"/>
              </a:rPr>
            </a:br>
            <a:r>
              <a:rPr lang="en-US" sz="2400" dirty="0">
                <a:latin typeface="Calibri" pitchFamily="34" charset="0"/>
              </a:rPr>
              <a:t>(anatomical features)</a:t>
            </a:r>
            <a:br>
              <a:rPr lang="en-US" sz="2400" dirty="0">
                <a:latin typeface="Calibri" pitchFamily="34" charset="0"/>
              </a:rPr>
            </a:br>
            <a:endParaRPr lang="en-US" sz="2400" dirty="0">
              <a:latin typeface="Calibri" pitchFamily="34" charset="0"/>
            </a:endParaRPr>
          </a:p>
        </p:txBody>
      </p:sp>
      <p:pic>
        <p:nvPicPr>
          <p:cNvPr id="174089" name="Picture 9" descr="A- snapper,cu 23-1 MassWildlife,Bill Byrne"/>
          <p:cNvPicPr>
            <a:picLocks noGrp="1" noChangeAspect="1" noChangeArrowheads="1"/>
          </p:cNvPicPr>
          <p:nvPr>
            <p:ph sz="quarter" idx="1"/>
          </p:nvPr>
        </p:nvPicPr>
        <p:blipFill>
          <a:blip r:embed="rId3" cstate="print"/>
          <a:srcRect l="2490" r="2855" b="-856"/>
          <a:stretch>
            <a:fillRect/>
          </a:stretch>
        </p:blipFill>
        <p:spPr>
          <a:xfrm>
            <a:off x="4734636" y="3841845"/>
            <a:ext cx="3733800" cy="2489200"/>
          </a:xfrm>
          <a:noFill/>
        </p:spPr>
      </p:pic>
      <p:pic>
        <p:nvPicPr>
          <p:cNvPr id="174090" name="Picture 10" descr="A-osprey chick 24-2 MassWildlife,Bill Byrne"/>
          <p:cNvPicPr>
            <a:picLocks noGrp="1" noChangeAspect="1" noChangeArrowheads="1"/>
          </p:cNvPicPr>
          <p:nvPr>
            <p:ph sz="quarter" idx="2"/>
          </p:nvPr>
        </p:nvPicPr>
        <p:blipFill>
          <a:blip r:embed="rId4" cstate="print"/>
          <a:srcRect/>
          <a:stretch>
            <a:fillRect/>
          </a:stretch>
        </p:blipFill>
        <p:spPr>
          <a:xfrm>
            <a:off x="4734636" y="1143000"/>
            <a:ext cx="3581400" cy="2519363"/>
          </a:xfrm>
          <a:noFill/>
        </p:spPr>
      </p:pic>
      <p:pic>
        <p:nvPicPr>
          <p:cNvPr id="174102" name="Picture 22" descr="2 skunks at night"/>
          <p:cNvPicPr>
            <a:picLocks noGrp="1" noChangeAspect="1" noChangeArrowheads="1"/>
          </p:cNvPicPr>
          <p:nvPr>
            <p:ph sz="quarter" idx="3"/>
          </p:nvPr>
        </p:nvPicPr>
        <p:blipFill>
          <a:blip r:embed="rId5" cstate="print">
            <a:lum contrast="12000"/>
          </a:blip>
          <a:srcRect/>
          <a:stretch>
            <a:fillRect/>
          </a:stretch>
        </p:blipFill>
        <p:spPr>
          <a:xfrm>
            <a:off x="381000" y="3841845"/>
            <a:ext cx="3962400" cy="2368550"/>
          </a:xfrm>
          <a:noFill/>
        </p:spPr>
      </p:pic>
      <p:pic>
        <p:nvPicPr>
          <p:cNvPr id="174105" name="Picture 25" descr="American SHAD _ by MassWildlife _ Bill Byrne"/>
          <p:cNvPicPr>
            <a:picLocks noGrp="1" noChangeAspect="1" noChangeArrowheads="1"/>
          </p:cNvPicPr>
          <p:nvPr>
            <p:ph sz="quarter" idx="4"/>
          </p:nvPr>
        </p:nvPicPr>
        <p:blipFill>
          <a:blip r:embed="rId6" cstate="print"/>
          <a:srcRect/>
          <a:stretch>
            <a:fillRect/>
          </a:stretch>
        </p:blipFill>
        <p:spPr>
          <a:xfrm>
            <a:off x="533400" y="1143000"/>
            <a:ext cx="3810000" cy="2501900"/>
          </a:xfrm>
          <a:noFill/>
        </p:spPr>
      </p:pic>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2" name="Rectangle 4"/>
          <p:cNvSpPr>
            <a:spLocks noGrp="1" noChangeArrowheads="1"/>
          </p:cNvSpPr>
          <p:nvPr>
            <p:ph type="title" sz="quarter"/>
          </p:nvPr>
        </p:nvSpPr>
        <p:spPr>
          <a:xfrm>
            <a:off x="0" y="228600"/>
            <a:ext cx="9144000" cy="838200"/>
          </a:xfrm>
        </p:spPr>
        <p:txBody>
          <a:bodyPr>
            <a:normAutofit fontScale="90000"/>
          </a:bodyPr>
          <a:lstStyle/>
          <a:p>
            <a:pPr eaLnBrk="1" hangingPunct="1">
              <a:defRPr/>
            </a:pPr>
            <a:r>
              <a:rPr lang="en-US" sz="3600" dirty="0">
                <a:latin typeface="Calibri" pitchFamily="34" charset="0"/>
              </a:rPr>
              <a:t>Physiological Adaptations</a:t>
            </a:r>
            <a:br>
              <a:rPr lang="en-US" sz="3600" dirty="0">
                <a:latin typeface="Calibri" pitchFamily="34" charset="0"/>
              </a:rPr>
            </a:br>
            <a:r>
              <a:rPr lang="en-US" sz="2400" dirty="0">
                <a:latin typeface="Calibri" pitchFamily="34" charset="0"/>
              </a:rPr>
              <a:t>(perform special functions)</a:t>
            </a:r>
          </a:p>
        </p:txBody>
      </p:sp>
      <p:pic>
        <p:nvPicPr>
          <p:cNvPr id="176143" name="Picture 15" descr="Cicada by DAS 9"/>
          <p:cNvPicPr>
            <a:picLocks noGrp="1" noChangeAspect="1" noChangeArrowheads="1"/>
          </p:cNvPicPr>
          <p:nvPr>
            <p:ph sz="quarter" idx="3"/>
          </p:nvPr>
        </p:nvPicPr>
        <p:blipFill>
          <a:blip r:embed="rId3" cstate="print"/>
          <a:srcRect/>
          <a:stretch>
            <a:fillRect/>
          </a:stretch>
        </p:blipFill>
        <p:spPr>
          <a:xfrm>
            <a:off x="5867400" y="2179092"/>
            <a:ext cx="2855913" cy="3389313"/>
          </a:xfrm>
          <a:noFill/>
        </p:spPr>
      </p:pic>
      <p:pic>
        <p:nvPicPr>
          <p:cNvPr id="176137" name="Picture 9" descr="A-Bat 7-1 Masswildlife, Bill Byrne"/>
          <p:cNvPicPr>
            <a:picLocks noGrp="1" noChangeAspect="1" noChangeArrowheads="1"/>
          </p:cNvPicPr>
          <p:nvPr>
            <p:ph sz="quarter" idx="1"/>
          </p:nvPr>
        </p:nvPicPr>
        <p:blipFill>
          <a:blip r:embed="rId4" cstate="print">
            <a:lum contrast="6000"/>
          </a:blip>
          <a:srcRect/>
          <a:stretch>
            <a:fillRect/>
          </a:stretch>
        </p:blipFill>
        <p:spPr>
          <a:xfrm>
            <a:off x="381000" y="2179092"/>
            <a:ext cx="2528888" cy="3248025"/>
          </a:xfrm>
          <a:noFill/>
        </p:spPr>
      </p:pic>
      <p:pic>
        <p:nvPicPr>
          <p:cNvPr id="176142" name="Picture 14" descr="9C0CANKFAYRCAHT7NWXCACNAEZKCAF97HO3CA4DXCG3CART3H4WCARJDGSTCABFSB5CCAZ1N8JTCACJN80BCAQRSXJ9CA9IR1L4CAEPB3DOCA6XOUVICASI4DKLCAT4KT79CANC3A6FCAVWA6P1CAXAEXJI"/>
          <p:cNvPicPr>
            <a:picLocks noGrp="1" noChangeAspect="1" noChangeArrowheads="1"/>
          </p:cNvPicPr>
          <p:nvPr>
            <p:ph sz="quarter" idx="2"/>
          </p:nvPr>
        </p:nvPicPr>
        <p:blipFill>
          <a:blip r:embed="rId5" cstate="print">
            <a:lum contrast="6000"/>
          </a:blip>
          <a:srcRect/>
          <a:stretch>
            <a:fillRect/>
          </a:stretch>
        </p:blipFill>
        <p:spPr>
          <a:xfrm>
            <a:off x="2743200" y="1289714"/>
            <a:ext cx="3371850" cy="2336800"/>
          </a:xfrm>
          <a:noFill/>
        </p:spPr>
      </p:pic>
      <p:pic>
        <p:nvPicPr>
          <p:cNvPr id="176144" name="Picture 16" descr="snowshoe hare"/>
          <p:cNvPicPr>
            <a:picLocks noGrp="1" noChangeAspect="1" noChangeArrowheads="1"/>
          </p:cNvPicPr>
          <p:nvPr>
            <p:ph sz="quarter" idx="4"/>
          </p:nvPr>
        </p:nvPicPr>
        <p:blipFill>
          <a:blip r:embed="rId6" cstate="print"/>
          <a:srcRect/>
          <a:stretch>
            <a:fillRect/>
          </a:stretch>
        </p:blipFill>
        <p:spPr>
          <a:xfrm>
            <a:off x="2835275" y="4015854"/>
            <a:ext cx="3279775" cy="2187575"/>
          </a:xfrm>
          <a:noFill/>
        </p:spPr>
      </p:pic>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2"/>
          <p:cNvSpPr>
            <a:spLocks noGrp="1" noChangeArrowheads="1"/>
          </p:cNvSpPr>
          <p:nvPr>
            <p:ph type="title" sz="quarter"/>
          </p:nvPr>
        </p:nvSpPr>
        <p:spPr>
          <a:xfrm>
            <a:off x="457200" y="228600"/>
            <a:ext cx="8229600" cy="914400"/>
          </a:xfrm>
        </p:spPr>
        <p:txBody>
          <a:bodyPr>
            <a:normAutofit fontScale="90000"/>
          </a:bodyPr>
          <a:lstStyle/>
          <a:p>
            <a:pPr eaLnBrk="1" hangingPunct="1">
              <a:defRPr/>
            </a:pPr>
            <a:r>
              <a:rPr lang="en-US" sz="3600" dirty="0">
                <a:latin typeface="Calibri" pitchFamily="34" charset="0"/>
              </a:rPr>
              <a:t>Behavioral Adaptations</a:t>
            </a:r>
            <a:br>
              <a:rPr lang="en-US" sz="3600" dirty="0">
                <a:latin typeface="Calibri" pitchFamily="34" charset="0"/>
              </a:rPr>
            </a:br>
            <a:r>
              <a:rPr lang="en-US" sz="2400" dirty="0">
                <a:latin typeface="Calibri" pitchFamily="34" charset="0"/>
              </a:rPr>
              <a:t>(learned or inherited)</a:t>
            </a:r>
          </a:p>
        </p:txBody>
      </p:sp>
      <p:pic>
        <p:nvPicPr>
          <p:cNvPr id="178196" name="Picture 20" descr="canada geese with goslings"/>
          <p:cNvPicPr>
            <a:picLocks noGrp="1" noChangeAspect="1" noChangeArrowheads="1"/>
          </p:cNvPicPr>
          <p:nvPr>
            <p:ph sz="quarter" idx="2"/>
          </p:nvPr>
        </p:nvPicPr>
        <p:blipFill>
          <a:blip r:embed="rId3" cstate="print">
            <a:lum contrast="6000"/>
          </a:blip>
          <a:srcRect l="4651" b="12854"/>
          <a:stretch>
            <a:fillRect/>
          </a:stretch>
        </p:blipFill>
        <p:spPr>
          <a:xfrm>
            <a:off x="762000" y="1143000"/>
            <a:ext cx="3886200" cy="2370138"/>
          </a:xfrm>
          <a:noFill/>
        </p:spPr>
      </p:pic>
      <p:pic>
        <p:nvPicPr>
          <p:cNvPr id="178192" name="Picture 16" descr="opossum"/>
          <p:cNvPicPr>
            <a:picLocks noGrp="1" noChangeAspect="1" noChangeArrowheads="1"/>
          </p:cNvPicPr>
          <p:nvPr>
            <p:ph sz="quarter" idx="3"/>
          </p:nvPr>
        </p:nvPicPr>
        <p:blipFill>
          <a:blip r:embed="rId4" cstate="print">
            <a:lum contrast="6000"/>
          </a:blip>
          <a:srcRect l="6970" t="13933" r="11713" b="2467"/>
          <a:stretch>
            <a:fillRect/>
          </a:stretch>
        </p:blipFill>
        <p:spPr>
          <a:xfrm>
            <a:off x="762000" y="3695131"/>
            <a:ext cx="3886200" cy="2665413"/>
          </a:xfrm>
          <a:noFill/>
        </p:spPr>
      </p:pic>
      <p:pic>
        <p:nvPicPr>
          <p:cNvPr id="178197" name="Picture 21" descr="Great Horned Owl 091"/>
          <p:cNvPicPr>
            <a:picLocks noGrp="1" noChangeAspect="1" noChangeArrowheads="1"/>
          </p:cNvPicPr>
          <p:nvPr>
            <p:ph sz="quarter" idx="4"/>
          </p:nvPr>
        </p:nvPicPr>
        <p:blipFill>
          <a:blip r:embed="rId5" cstate="print">
            <a:lum contrast="6000"/>
          </a:blip>
          <a:srcRect/>
          <a:stretch>
            <a:fillRect/>
          </a:stretch>
        </p:blipFill>
        <p:spPr>
          <a:xfrm>
            <a:off x="5102225" y="1604963"/>
            <a:ext cx="3476625" cy="3816350"/>
          </a:xfrm>
          <a:noFill/>
        </p:spPr>
      </p:pic>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2"/>
          <p:cNvSpPr>
            <a:spLocks noGrp="1" noChangeArrowheads="1"/>
          </p:cNvSpPr>
          <p:nvPr>
            <p:ph type="title" sz="quarter"/>
          </p:nvPr>
        </p:nvSpPr>
        <p:spPr>
          <a:xfrm>
            <a:off x="0" y="152400"/>
            <a:ext cx="9144000" cy="838200"/>
          </a:xfrm>
        </p:spPr>
        <p:txBody>
          <a:bodyPr>
            <a:normAutofit fontScale="90000"/>
          </a:bodyPr>
          <a:lstStyle/>
          <a:p>
            <a:pPr eaLnBrk="1" hangingPunct="1">
              <a:defRPr/>
            </a:pPr>
            <a:r>
              <a:rPr lang="en-US" sz="3600" dirty="0">
                <a:latin typeface="Calibri" pitchFamily="34" charset="0"/>
              </a:rPr>
              <a:t>Food Chains and Food Webs</a:t>
            </a:r>
            <a:br>
              <a:rPr lang="en-US" sz="3600" dirty="0">
                <a:latin typeface="Calibri" pitchFamily="34" charset="0"/>
              </a:rPr>
            </a:br>
            <a:r>
              <a:rPr lang="en-US" sz="2400" dirty="0">
                <a:latin typeface="Calibri" pitchFamily="34" charset="0"/>
              </a:rPr>
              <a:t>(passing the energy from one organism to another)</a:t>
            </a:r>
          </a:p>
        </p:txBody>
      </p:sp>
      <p:pic>
        <p:nvPicPr>
          <p:cNvPr id="182280" name="Picture 8" descr="boghaunter"/>
          <p:cNvPicPr>
            <a:picLocks noGrp="1" noChangeAspect="1" noChangeArrowheads="1"/>
          </p:cNvPicPr>
          <p:nvPr>
            <p:ph sz="quarter" idx="1"/>
          </p:nvPr>
        </p:nvPicPr>
        <p:blipFill>
          <a:blip r:embed="rId3" cstate="print">
            <a:lum contrast="6000"/>
          </a:blip>
          <a:srcRect l="9302" r="6976"/>
          <a:stretch>
            <a:fillRect/>
          </a:stretch>
        </p:blipFill>
        <p:spPr>
          <a:xfrm>
            <a:off x="457200" y="1414174"/>
            <a:ext cx="2743200" cy="2185988"/>
          </a:xfrm>
          <a:noFill/>
        </p:spPr>
      </p:pic>
      <p:pic>
        <p:nvPicPr>
          <p:cNvPr id="182281" name="Picture 9" descr="bullfrog"/>
          <p:cNvPicPr>
            <a:picLocks noGrp="1" noChangeAspect="1" noChangeArrowheads="1"/>
          </p:cNvPicPr>
          <p:nvPr>
            <p:ph sz="quarter" idx="2"/>
          </p:nvPr>
        </p:nvPicPr>
        <p:blipFill>
          <a:blip r:embed="rId4" cstate="print">
            <a:lum contrast="6000"/>
          </a:blip>
          <a:srcRect/>
          <a:stretch>
            <a:fillRect/>
          </a:stretch>
        </p:blipFill>
        <p:spPr>
          <a:xfrm>
            <a:off x="457200" y="3807493"/>
            <a:ext cx="3995421" cy="2415836"/>
          </a:xfrm>
          <a:noFill/>
        </p:spPr>
      </p:pic>
      <p:pic>
        <p:nvPicPr>
          <p:cNvPr id="182282" name="Picture 10" descr="great blue heron"/>
          <p:cNvPicPr>
            <a:picLocks noGrp="1" noChangeAspect="1" noChangeArrowheads="1"/>
          </p:cNvPicPr>
          <p:nvPr>
            <p:ph sz="quarter" idx="3"/>
          </p:nvPr>
        </p:nvPicPr>
        <p:blipFill>
          <a:blip r:embed="rId5" cstate="print">
            <a:lum contrast="6000"/>
          </a:blip>
          <a:srcRect/>
          <a:stretch>
            <a:fillRect/>
          </a:stretch>
        </p:blipFill>
        <p:spPr>
          <a:xfrm>
            <a:off x="4855503" y="3807493"/>
            <a:ext cx="3803439" cy="2415836"/>
          </a:xfrm>
          <a:noFill/>
        </p:spPr>
      </p:pic>
      <p:pic>
        <p:nvPicPr>
          <p:cNvPr id="6" name="Picture 6" descr="bobcat"/>
          <p:cNvPicPr>
            <a:picLocks noGrp="1" noChangeAspect="1" noChangeArrowheads="1"/>
          </p:cNvPicPr>
          <p:nvPr>
            <p:ph sz="half" idx="1"/>
          </p:nvPr>
        </p:nvPicPr>
        <p:blipFill>
          <a:blip r:embed="rId6" cstate="print">
            <a:lum contrast="12000"/>
          </a:blip>
          <a:srcRect l="13208" r="9435" b="-1826"/>
          <a:stretch>
            <a:fillRect/>
          </a:stretch>
        </p:blipFill>
        <p:spPr>
          <a:xfrm>
            <a:off x="3421039" y="1143000"/>
            <a:ext cx="2798494" cy="2457162"/>
          </a:xfrm>
          <a:noFill/>
        </p:spPr>
      </p:pic>
      <p:pic>
        <p:nvPicPr>
          <p:cNvPr id="7" name="Picture 7" descr="deer mouse"/>
          <p:cNvPicPr>
            <a:picLocks noGrp="1" noChangeAspect="1" noChangeArrowheads="1"/>
          </p:cNvPicPr>
          <p:nvPr>
            <p:ph sz="half" idx="2"/>
          </p:nvPr>
        </p:nvPicPr>
        <p:blipFill>
          <a:blip r:embed="rId7" cstate="print">
            <a:lum bright="6000" contrast="18000"/>
          </a:blip>
          <a:srcRect r="22641"/>
          <a:stretch>
            <a:fillRect/>
          </a:stretch>
        </p:blipFill>
        <p:spPr>
          <a:xfrm>
            <a:off x="6400800" y="1653314"/>
            <a:ext cx="2258142" cy="1946848"/>
          </a:xfrm>
          <a:noFill/>
        </p:spPr>
      </p:pic>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2" name="Picture 4" descr="http://homestudy.ihea.com/wildlife/limits.gif"/>
          <p:cNvPicPr>
            <a:picLocks noChangeAspect="1" noChangeArrowheads="1"/>
          </p:cNvPicPr>
          <p:nvPr/>
        </p:nvPicPr>
        <p:blipFill>
          <a:blip r:embed="rId3" cstate="print"/>
          <a:srcRect/>
          <a:stretch>
            <a:fillRect/>
          </a:stretch>
        </p:blipFill>
        <p:spPr bwMode="auto">
          <a:xfrm>
            <a:off x="5867400" y="228600"/>
            <a:ext cx="3054522" cy="5772150"/>
          </a:xfrm>
          <a:prstGeom prst="rect">
            <a:avLst/>
          </a:prstGeom>
          <a:noFill/>
        </p:spPr>
      </p:pic>
      <p:sp>
        <p:nvSpPr>
          <p:cNvPr id="18434" name="Text Box 4"/>
          <p:cNvSpPr txBox="1">
            <a:spLocks noChangeArrowheads="1"/>
          </p:cNvSpPr>
          <p:nvPr/>
        </p:nvSpPr>
        <p:spPr bwMode="auto">
          <a:xfrm>
            <a:off x="0" y="0"/>
            <a:ext cx="9115425" cy="584775"/>
          </a:xfrm>
          <a:prstGeom prst="rect">
            <a:avLst/>
          </a:prstGeom>
          <a:noFill/>
          <a:ln w="9525">
            <a:noFill/>
            <a:miter lim="800000"/>
            <a:headEnd/>
            <a:tailEnd/>
          </a:ln>
        </p:spPr>
        <p:txBody>
          <a:bodyPr wrap="square">
            <a:spAutoFit/>
          </a:bodyPr>
          <a:lstStyle/>
          <a:p>
            <a:pPr algn="ctr"/>
            <a:r>
              <a:rPr lang="en-US" sz="3200" dirty="0">
                <a:latin typeface="Calibri" pitchFamily="34" charset="0"/>
              </a:rPr>
              <a:t>      Limiting Factors</a:t>
            </a:r>
          </a:p>
        </p:txBody>
      </p:sp>
      <p:sp>
        <p:nvSpPr>
          <p:cNvPr id="184325" name="Text Box 5"/>
          <p:cNvSpPr txBox="1">
            <a:spLocks noChangeArrowheads="1"/>
          </p:cNvSpPr>
          <p:nvPr/>
        </p:nvSpPr>
        <p:spPr bwMode="auto">
          <a:xfrm>
            <a:off x="304800" y="914400"/>
            <a:ext cx="8686800" cy="2431435"/>
          </a:xfrm>
          <a:prstGeom prst="rect">
            <a:avLst/>
          </a:prstGeom>
          <a:noFill/>
          <a:ln w="9525">
            <a:noFill/>
            <a:miter lim="800000"/>
            <a:headEnd/>
            <a:tailEnd/>
          </a:ln>
        </p:spPr>
        <p:txBody>
          <a:bodyPr wrap="square">
            <a:spAutoFit/>
          </a:bodyPr>
          <a:lstStyle/>
          <a:p>
            <a:r>
              <a:rPr lang="en-US" sz="2400" dirty="0">
                <a:latin typeface="Calibri" pitchFamily="34" charset="0"/>
              </a:rPr>
              <a:t>Influences in the life history </a:t>
            </a:r>
          </a:p>
          <a:p>
            <a:r>
              <a:rPr lang="en-US" sz="2400" dirty="0">
                <a:latin typeface="Calibri" pitchFamily="34" charset="0"/>
              </a:rPr>
              <a:t>of any animal, population of </a:t>
            </a:r>
          </a:p>
          <a:p>
            <a:r>
              <a:rPr lang="en-US" sz="2400" dirty="0">
                <a:latin typeface="Calibri" pitchFamily="34" charset="0"/>
              </a:rPr>
              <a:t>animals, or species that limits </a:t>
            </a:r>
          </a:p>
          <a:p>
            <a:r>
              <a:rPr lang="en-US" sz="2400" dirty="0">
                <a:latin typeface="Calibri" pitchFamily="34" charset="0"/>
              </a:rPr>
              <a:t>growth, reproduction or distribution </a:t>
            </a:r>
          </a:p>
          <a:p>
            <a:r>
              <a:rPr lang="en-US" sz="2800" dirty="0">
                <a:solidFill>
                  <a:schemeClr val="tx2"/>
                </a:solidFill>
                <a:latin typeface="Calibri" pitchFamily="34" charset="0"/>
              </a:rPr>
              <a:t> </a:t>
            </a:r>
          </a:p>
          <a:p>
            <a:endParaRPr lang="en-US" sz="2800" dirty="0">
              <a:latin typeface="Calibri" pitchFamily="34" charset="0"/>
            </a:endParaRPr>
          </a:p>
        </p:txBody>
      </p:sp>
      <p:pic>
        <p:nvPicPr>
          <p:cNvPr id="184327" name="Picture 7" descr="BYRNE12-R02-091"/>
          <p:cNvPicPr>
            <a:picLocks noChangeAspect="1" noChangeArrowheads="1"/>
          </p:cNvPicPr>
          <p:nvPr/>
        </p:nvPicPr>
        <p:blipFill>
          <a:blip r:embed="rId4" cstate="print"/>
          <a:srcRect t="9961"/>
          <a:stretch>
            <a:fillRect/>
          </a:stretch>
        </p:blipFill>
        <p:spPr bwMode="auto">
          <a:xfrm>
            <a:off x="2971800" y="2819400"/>
            <a:ext cx="2287588" cy="3048000"/>
          </a:xfrm>
          <a:prstGeom prst="rect">
            <a:avLst/>
          </a:prstGeom>
          <a:noFill/>
          <a:ln w="9525">
            <a:noFill/>
            <a:miter lim="800000"/>
            <a:headEnd/>
            <a:tailEnd/>
          </a:ln>
        </p:spPr>
      </p:pic>
      <p:pic>
        <p:nvPicPr>
          <p:cNvPr id="7" name="Picture 9" descr="A-Bat 7-1 Masswildlife, Bill Byrne"/>
          <p:cNvPicPr>
            <a:picLocks noChangeAspect="1" noChangeArrowheads="1"/>
          </p:cNvPicPr>
          <p:nvPr/>
        </p:nvPicPr>
        <p:blipFill>
          <a:blip r:embed="rId5" cstate="print">
            <a:lum contrast="6000"/>
          </a:blip>
          <a:srcRect/>
          <a:stretch>
            <a:fillRect/>
          </a:stretch>
        </p:blipFill>
        <p:spPr>
          <a:xfrm>
            <a:off x="381000" y="2971800"/>
            <a:ext cx="2128026" cy="2733170"/>
          </a:xfrm>
          <a:prstGeom prst="rect">
            <a:avLst/>
          </a:prstGeom>
          <a:noFill/>
        </p:spPr>
      </p:pic>
      <p:sp>
        <p:nvSpPr>
          <p:cNvPr id="32770" name="AutoShape 2" descr="data:image/jpeg;base64,/9j/4AAQSkZJRgABAQAAAQABAAD/2wCEAAkGBhMQEBUUEhQUFRUWFxsXFxgWFRcVFxsYGBwYGh4cGBgYHCceHBkjGhgaIDAiIycqLi4sFx4xNjAqNSYrLCkBCQoKBQUFDQUFDSkYEhgpKSkpKSkpKSkpKSkpKSkpKSkpKSkpKSkpKSkpKSkpKSkpKSkpKSkpKSkpKSkpKSkpKf/AABEIATUAowMBIgACEQEDEQH/xAAbAAEAAgMBAQAAAAAAAAAAAAAABQYCAwQBB//EAEMQAAICAQMDAwIEAwUECAcBAAECAxEABBIhBRMxBiJBUWEUIzJxQoGRBzNSYqEWJHKCFVOxwdHh8PFDY3OSorLCNP/EABQBAQAAAAAAAAAAAAAAAAAAAAD/xAAUEQEAAAAAAAAAAAAAAAAAAAAA/9oADAMBAAIRAxEAPwD7jjGMBjGMBjGMBjGMBjGMBjGMBjGMBjGMDExi7oX4uueOfP75Gaz1JDDqU08jBWeMvuZgqj3KirbHlmJagP8AAc4emesBLqey8faDNKkRMiszvA1OCi8r7SGF8kBuBQLRHqnXDWSGDTRO8qgozgyRflsxSQK9bCg2Pe+13IoCuf0hesZ870nWdRonmVnExMahSzOYQyiKNalPmpZQj8WaVv1b1F66XqzNBHIeC6Kx4r9QB8EmvP1wOrGMYDGMYDGMYDNUmqRSFZlBPgFgCf2B85typdf6Sz6mcnSfiFl0qRIT2dquH1BIYu4ZRUiG1B/qMC1o4PIIP7c5lnz/AEvSeox/hhcrMqsrEuoi3dyb8x9r8koyNTI+6lHsbcc5n6b1T8KVH4gyN/nVSjiJhYP4ollaQj+MKGW9hBOB9JzXNqFT9TKv7kD7fP7j+uUTV6Hqe+XYZvcqcl14AbT71jAmCklBLz+UQdw3NuVhgfTOrnRTIGLK8So0qxMwj7ryOxRpHsBe0tMxb8oE2cD6BHKGAKkEHwQbH9RmWUXWdA1UE0K6bulBIsrurKiEvMplBiEiKoEQNe173GgDZOuPpfUEOjH55Krp2nYzbwXL/nhrlAoL/lcENShashfGkA4JAvxz9Myz5nL0DXyQOkiTONrcvKvcc3A1V3WA/u2rayqST7UFDO5+ndRZ9QS2oFsxUKVKlO+hjC3qQbEAIYIIibb3FtrEJb151zsQFY9VHp9QVLxhgjM4QchVf9x45NUOTY4p/wC0uJ9Oh047k8u5Y0YMI2dbDbZANsg3DaO2TZI8C2XPrTzR9LjMsQMlIsjGQFoiD7Zd7AglGpzuYAe73/Jomv1EgjdVOnQyd4bO2wU7FPsvtJ3dnKhC8qlmSgQu4BaPT+hOvl1JnMb7zGQ8aIyq8KrtIe6JBdvbTD2k7vrHde9OvpXoCQxqUIbhgq+OTMxR4Fs2snKUhJKKWWb9DxjSSyQPQPsHL9wqWFojSsAWa+4NoFDb4G4A2rrsaNAwcgDiif8AFfA+4PgjxRN8XgfPej+lI1jCajVaXt7N0iLJHOWb3bihKII0BLqqhWA3MV2tzll9J6159XqZN8rx2UqRSgjKOQqKlDawG8tdkhoro2Bq6H6Mhkijl3SBlaRkIYcEtQYWCb2Kou/F/XLB0HpLaZCjSbwWLDgjluWJLMzG2JPJPnAk8YxgMYxgMYxgMYxgMYxgMYxgMYxgMYxgR/XzKNLMYL7vbbZQBO6uKBBBP2rnKInXUiSSOCLSfi1RbmAUdyRg1PDCilt1KXZG2BCfcats+jzzqilnZVUeSxAH9Tld6l6n6ZKe3LNBKyn9KnuMCP8Agsj/ANDA4Oi+jZViMkjhdQxJruPJGVNFtwsU8jDuFkra+3aSF93boYZ5947Y0209tpC7TSkDn8tmAC+eGO7z44z3/b3ThyHO1NoKke9iTdgql7a4HJsm+KonfF670bnakjseTQgm+BZ52VwOcCQ6J05oI9jMCL9oF0q7VG0XzQo19q/fJDIFfWULFNglcMCTtjdyoF+UQM1k1xXjkkeDKw69WXcQyWTw42txfO3zzV4HTjMBKPv/AEP/AIYwM8YxgMYxgMYxgYySBQWYgAAkk+AB5JzHTalZEV0YMjAMrA2CpFgg/QjI/wBR9Ok1MHZjYKHZRI18iK7faKILEDbzXDE/GVpfSWpWUcRSorkws7mNod0omLhIxRa2dAARxGg8MwAXVp1DBSfcQSB9QtX/APsP655DqVfdtYNtYq1G6YeQfvyMosXo7VCIoqxxHsPGxWeQ96Q9i3fj29wRsCQN3us3mH+xOoLqwVUTuO4jSZR2i0kbhgzQtyFUj20RW0Eq3AX+WdUFsQoJA5NcsQAP3JIA/fM8oK+hpljUbY2bbp2kHcenli1AlZySPOwsAfPheBkx6O6bJooXjnKC3BQBt7kBEUliFUMSV8hQT5a2JwLA2pHwGY/Yf95of65x6vq2y/0iuTZLMAPkqgPH3JGbJJpXsIgUf4pOf6RqbP8AMrkV1BtLpArayYOzOFUSVtLkWAkK+0H71f1bAh9f1kzVIVlYRmlaOONUG6gSZiZNp+LjO4f5fOdvp71FDFH25JHLO7tHGBPqGSMbfaXKFmq7s8DeFBNC+3qGhj1EQmgaRXdF2NHLJGCvNWFbZ4JosOLzQNKjq357yvvZUUtGWUHaGUM6Hevtv3Aj96BwJDXdbAX8lQ58Am1jBPgEgFmb/Iis18cecrkzMZQ7q4sSLLJulKsShVY1gj3hKNMSP0lassz1ZdbGvcjUybSq8VQeqKkjb8EWKraDR8gZwavQzB3EeqliiqIoFWAj8x2UqrNCT4C1ZJtrJwOHTeoJiEFsjRyRRsjR8uGbTxvvLe5W/O3igOGU80wy1xxKhNKFHyxPJv7+f6nKtF0xpI1UsVmkZdU0sg3j8o6YncFZaJ2qoHApDd83O6LTL5Badv8ArJCCP+UABQP+AV98CRWUEWDYxmeMBjGMBjGMBjGMBjGeHA59Rr1SSND5k3Ufi1G6v3qz+ynI6b1ZAvIdGUWN24KNw5qz9rJPgAAnyM4Jem7pVZ2l1DxuzlUjMcZZkMYpnehSO4IDG75HCgSWh6KIoTFFHDAnwEUPX6RyCACdor58Dzgexep9PIVWNxIzNsqO3o82SV8IKJ3GhxxdjNHUuqsiAQoiu+4HuttZeGpiiBnfkA0PI5sec7m6OrACR5Xr6uUvz5Ee0Hz9M6dPpEjvYirfmgBf715OBU+j6TX9tVkkdyHRuQIUAQD2CRgZXUsASSgJ58A50dH6RE+q1XcUOSF3BvcjdzduIBHuAdSg3biNpAIFKLJqtYkS7pHVF+rEAX9OfnKsdV08Ef3sLR3skqaNmJNlUY/3vu93aIYHg7SDeB26L0mkcz++4mVNsJvjt7gLYt7kG88EV+n6DJPV9Ng2AOiBdygACuSQAPb96/7fjK/pfU0rvCqRLM7Rn3h9o53HnYjrX5e0sG2hzQscjXN6m1LTiAw6cyKVcqs5YoFNsSzxAURwGA43C6JGBvZV0eqUah2kidG7bSHcVdTuKUBySCaoXztAzJOp6jWe7TxLGhFb5TfANilFi7+QGHtPPGdGggXXNJJLZS1RUFp7diuVl2ORIQzsCDwCCKPk9bzQaNqG4vJzt3FjSKTfuNIoC1ZoXXOBBxS6j8Q0eqWN0Tts0rnZHRLjYDtRXYXv2lSB8m2G2xDrCNJ2ofzGU1IVPtjq/wBbeN18bRz9gOcq/VuiDU6qNtbMRBYeKBXYVKTDGVd0q1VyKF+ZT9ObtFEqilAHJJoAWSbJNfJPJwOdtExN92QX8DZQ/a0JrPM7MYDGM8LDA9xjGAxnm4XXz/6/8cxEyk1Yv6WL/pgZ4xjAYxjAZq1MRZSFdkP+JQpI/bcCP6j5zXJ1CNd9sAIwC5+BYvk/WqNeeR9RnP05pHZpZLQNQjiPG1RfLf8AzG818AAebsOP/ZYGTc0jEcc2TKfqDMxLKhP8MewcnyDWY9e9DaPWrEs0QqFt0ewlNp/5fI+xyZn1QQoDdu20V9drNz9qU5A631OQY1VVLyD2puqz3Al35AH/APQ84FjVQBQ4Azj6n0iPURSRuPbIu1iOGI/fNcmrdZZgAXCwq6oKBLXKCAfq20DnI7R9Q1TgNGqOjMWty0bhGY8bG59o45C3WB3p0lo4lihkKD+Nz75W+rBm43seSxB8njI+T0nC7lHaQqbYp3CFcFQjdw3ukI+rGxvrxxkg+vMbVtNm7Ty3yS0f+MfJUc/NXwYGDrjSNsLI0yHcrICQTb0Qlk8orBo73HZIVFoQAmE9IaUEfl2FZXRWZmVHVmYMgJ9rEsbrzxklpNDHCKjRUHHCivAAH+gAzV0vqAmjVhQJUEqGVqskeV4ItTR+3xyB2YDGMYDKJ1boWrE880CFhLq9OXTeq3HENIyypdgFWjlUjiw187Rd7yka71LqU1MjAjsxkr2wAGJEiICzFSaK21CuJB++BFRaPqUiKWXU7kl3R7mUFS+knQliWNgagoCaA91hQuSwfXyzO4XULEEkaNN0UZZxDptim7q5e954u7sVfs/rXUJIUMEdrCZD7yLPaaUFQfcYwQEJ2+SeR4Pc3qR5emSzxFFnWGRwPKgrvAarIZSUNEFlNGiw5wOH0no9X+JD6hZdipOqNIeQr/gmANsW5dJv1fQ8KKGaofT08EGolRB3nlm2qkcaShZNSzbu8LYjtHdt80aFGq8k9a6iAFWRZmRpAAdyyS1LKn5YRKKxrGGY1dG6HG7JvWszGJR2RumjQOpZlmUzqjfh7FEBL3E+Nwq/OBxwaTXvG8cw1ZZkljiKvGE2ETj87cxO/mOjZb9Hu/vMy7PUAhWIaoPsAW2jCCIQqFA3H/8A0CbyT/nslduWX0n6l/GQ7nCLJbDarBgQoQkobIYDuKCQeCaO02orbf2g6kokgiiRTqEjbc17RJHIak2k7WjZVLc3XFLgTHRY9UnUJVfvtBtIVpGXYNvbC1yd5PvO4bT53hvacnuqawxoAlb3YIl+NzXRP2ABP3qvJzR03raPCrvJCCVtirHZwCbXeAdpUFgSP088jnIMdQY6tHnZOzDJqIw2xid/5e0kqNihUZ0JNcqfvgd+hjjdyFYNFp5G3sWDb56DMz1S+wsf2b4XZnT0snUsNQ393z2F/wAh/wDiN9Wccr9FI+WbIfTFJdNKk1DTM0yO6mjOZJCBsEXuJINGuWYirvLJ06V2Ul0EY3exb92wAVuA4DXfA8Cvm8COazrPkjuL9SAFhkP7Cy3+mcvR4g0kFge1dRIL5PMu1efptduPvnQk6/jCoWz3iCST7SNPG1r8UVYDn5P3zm9NygmFzwv4NGs+BuYk+66+B/QfbAlYW/3qY3wIoh5H+KZv5cEZDaeGb8FpJoQDJHEu4UdzKyruX+ZUEjz7QRZG1o3WQ6nWz6h4UP4ZXhFXH/vRhlHcVWJ9iLsZTu4eyPHOS39nkjHRKHkMjBin6SigJS7UBAJ21TE87w/7YHWJklBEwVonXu21kruYBQOOCDfI5BrI7q3RD3lPZlkjQEmRZh3iDyqLyrHY4DhixYFQBe450sqhJb3FnDKCSKIM8tKPqQW/oRkr0vWh96FwZFZiykjeql322vkKQOL8gcYFU6r1VoJBPpJVk7qxsyuryuUDOAq+CoPcYKvB3Kf1WwFx0MkrLcqKjWaCuXG34slV5+or+ZzTo+nRaVXKCt7tI7M3LO5u2Y/yA+AKA4GQvQvV5Jii1nbjnmJMaKW5UhyL3AAEhDXJJG00C1ALTjGMBmtIFUsQACxtvuQALP3oAfyzZjAZiEF38+P6f+5zLGAzwjPcYHm0Xfz/AOP/ALD+me1jNOqdwv5ahmJA5NAfc/PH0H/ngbGIA80BzkLN6o0en9okT+JysfuoEGVnYL4BB3WfJdfJYA6YOgSzxOuqdgJGYuiSGyGsBC4A2ooIG1P8Nlmsg9Evp1EC9iKEMrb97hie5QXc22i7EfxM1igecCCg1BmfuaKIFJFSRu9aQo0gKu4Kimft1YQlTz7lJJbdpOkTxiY6XV9xWYLTBRtkVz3RGQNg4JHKtRUD4OSDem5dTDs1s7NuBV009wRMpINeTJ4FfrFgkfOYn0FpR/d96Kv0CKaRFQ7XW40vappz4HmsCC0HqWNJVfVhoW907uyMiEmEBgA3uVVRUUX7nKsdoAvNUOpil0ulmldo9MNOkPaHt/EsyglNrGwi7fJoEb9x2C8t+j6ZOhdZNR3o3LfriUOAwrbakIVH02fveQz6SNU3Mmt1TEgb5IgzJt2WUjYIE3H3Wi+Rx+kDA6/S/WYBEI1KxogYxoSwZIIyIw0pc8MWB88+RyVbKz1ln6Xq5p9rbJR29O5pwHmdSVJLM+0OzOI0UbqP6qG3o1HSEk3FY9Zp5E2OTPE+sRmj9qkhWYyOAQRyQv6gLBOd23WttOohbVK6xuvZZdOIpIwWNrLsktmrm/oNq1yGMHRk7UU5ml1UiTRqDKUbY7zxpNtEYpTVggEgFf3zXrOk6OTTyyzy9uRWlEskEo7xRJGkVGMVuSqohCj3ALXHIzo6X0TVRgxLYgXtiFJDECgUgk/lJ7iKFcjkt80w3dM9O6fT6aErod8sQSvyoY5i6j9ZZnABskk7zyT5vkIWbrzPpNM0uqj2sJIZ6SUs4YlVmRQLX+7NbkIDPV2Mz0nrbRx7G1MMq0sbd6QfiAJ1Tc0fsG5XiVyTSACn/SRzO6XXTzyo82hkhETe1jPGzEurK1IhO5Bu/iI+CBYzzqfqXRoH05DLujPjTyNF7gwq0QgngggXgWNJgwBHIIsEeCDjIj0+8g0sQaRXZUClhDIoJXiwDXHHmgD5AAxgTeMYwGMYwGMYwGMYwGMYwGMYwGeAZ7jA8rPcZVvV3S50ZdZpGqaIbWjKyOkqMVtSkdkNarTVxXwLOBacEZXunS67VBDPEujVSrMqyiaRyPK2oColjkgsWBr25YcBjODqfVlhV/lwhZVo+4+FUccktxQ55zr0ysEUOQzADcQNoLVyQLNC/jA2YxjAYxjAYxjAYxjAYxmE0yopZyFVQWZiaAA5JJPgAYGeMjdH6j08pCrJTFgoV1eNySrOKSQBqKI7A1RCN9MkO4PqPNefnAyxnhcfUZz6XqUcu7Y4bYSrEeAQSpF+CQykGvBFYHTnhcAgEiz4+/zxjeLqxfmvnK/6u6eknZZn2MjttIUs4tGJMe3kSKF3Cgb2lSCGwLDkI3qREndJGVUU7d1MVDUDTOLRTz+liD9vFwj6QiczSahTK8bqgjDmUq7Kdqxi2jVVjUHYeWaQkrxUr0/rkUWnQtaldqyKyiNoy7hfevAXlwa5sG7byQ7D6n05NIxlPj8pHkF+KLKCq2ePcRznun9RwsrFm7ZUbmWSgwU8BhRIZCeAykqTwDeQ2h17LK/4jUR/hg7bBI0TFrJKKGBJNAWP4uBfN5x9U6kmr/ASAWkhJLLbBLeOMqCFtWtiCTQG0g/FBIdSmL6qGQNAvbeRe6H7lR9ve6upACvQBBs0LPzkv0nra6i9oNfqU8m04pm4pC12FJvbRocgRvqXo0cksFlo97sjsh2kqYZRtYGx4vkixXBGa+i+pkfV/h1ARXV5oh2mj3xgooKk8H3b2J+QyEfNBaMYxgMYxgMYxgMYxgM5upacyQyIuy3RlG9d6WwI9y2Ny88ixYzpxgUX/YzUlla4lCNaRvLLqVQmHURlleRA4G6WNu0OB2jRBbPOif2dlJCZxEYyso2Kd20yx6WO1IjRQfyHNhQfePPJy94wPncv9n2qcRl5IXkBVnk5DBkeMLtJjLV2YYwaKe4MSWBrOmP0JKhkOzTOp1LTCJiwjdCNSKkAjIDAzq1bWFx/sRe8YFO6N6MbTPFI7xs8cu55ed7RjSiDaSbP61D0TXHknI/qXXYdZptPM+oniaJVmdIUdDIZUKBA1exnshebPcG02VYXrX6JZonie9rqUbaSppgQaI5Bo+RlR16FnVdLpXvSKO00qOI5NgKCL3MpNEhlY7haE/ILBt0Hd0okAjkMcMDCHhdjbdze8qwYyeEpk42Xutzkb0FRJqtKpG5pdKNVIfFqzbgCPPEmw0fLO583khH0ybtxLCJB3mladtQGSXaXZ9oMY2xByzeAGpgf1A5r9I9O1EGoY6iNzthSGIqiCOOJCWC7t5Z2tqsD9MaXbXQdHVZ0l1Ah0cUbTxOjSybdoj20wVmAuyp8fQkD5K8zQpotZpYu4FVIDLM5Oxfy1SAcHj80uti/MKkc2T0ab8R3JDpoQsUkheQStKszOQoYoWXYtKFVRuoU30oe9P8A7P1jkncyvcirHEyn8yNVDe4O4J7xLtb/AEr98Db1XXfiyqwxySRo/Lx7VbuAG0t2XtgoxDN9HKjk529EWKQozLENTAhiYIb7YbYzIvPK8IL+3wbGZP6bIjASeYPalpWbezbTfuBGy/HO34A8cZ4PSyLqY9QpqRSQx2g3ERJSD/CNzq1/OznzgTeMYwGM1anUrEjO5CoilmJ8BVFkn9gM8TWIXMYYbwquR87WLAH+ZRv6YG7Ga9RqFjVndgqqCzEmgFAskn4AGeQ6lXFqbolfBHI81fn9xgbcZ5ee4DGMYDGMYDGM4ep9WWDYCCzyNsRQVBJCsx5YgABVJJ/8hgd2Mq59Xlu20XZkVt1iKXvOwA8RhQCWBPNjb9WHnK7otdrItYzNEx2CV5O4ZkLWwITcGeFlEZBVqWjERxush9KxlW6X64EjvG8LiRWHEKyTgKwBBc9tdh+x+CCLvLSMBjGYu4AJJAA5JPA/rgZYyv8AQfV66ouuxlZFBKi3IO5kKGhW5WWiQSPPPByUOplYgLHQ+WdgOOPCrZJq/NYHZjGMDh67oDqNLPCpAaSKSME3QLqVF1zVnK51P0hMNR3tMwYdvtlZp5ibKzgtuO8gDuLSj/N4IFz/AKjkddLKY924IeV/UB/EV/zBbI+4GVtz1Dax3OykNtQRxbaYapQAwO4gBICDdnf5N0oaG/s9k7LrcPcdZkZjuO5ZNOsShiVsqJFVq8cX5zfpvQ8m95H7W8yQvEQzMY1j1MkzhSV4JjcJwOao0MS/9JbGIDMwDtGpWMBGU6hUAogta9o+4n/Ugbpn6iivRkk/UFISFWAWeMKw45JhZybU3s4AP6g1egumyRzSlojGBDDEWKuhlkRpy0jK6j3kMhJG4Wf1NXF1ym9NfqA0U7srjUs0RAbYaHa06yFFvZYIlIXwWvjnInS6Lqe6ScmZpKlZFcIqXs0yR+wGrCtMQPG4NfmsC/avvWDF2yK5D7gb+zLf9K/nmH4qVf1RX55jdW/0baef55U5pOpPEVJnDNFIEMccKkue+AZWY2jACEqVrkm18hZbqPq2PTRRqX7moPbHa8zUSgdmjjsjarFzx8YEt/0tGOG3qf8AMjj/AFqv9c5+o9XpZFivcqks9DZHxfJbgt4OzzyLoG81a/TzatVCySaWM7t5AXvMPbtA3WEU+4njdwvizlX6votIi9vSpqZSVaILDvn04bbGm6VSe0do2uR/EQ12TgTPSV1Ukffm1qdllv2acRAKL9weR2oN53EcqFI23eey6yIe6CKORbBbUTsdhrxskYM8rfTaCoryOBmPSOj6hwh1Cg0dwWabvGPyaVUjVGIO2mayOefGR3qrRRaVQBLGZZ3JlOomAkkRVY+0lWCxKxFoqBNpINAmw29KMgKnTSFpZ90v5qKY1gDBVdqCyKtG4493jj4Zs7P+htMvt1W/WT7ad2iMjqG5IAjFRIT4UVYA/VQyF6R61SF2l1MobeoLflydxFABjRWVFWVPc5tEq3snLBqtedMQ4k0nal7klyyFGb2BhtblSo4s/CBQL4wNi9JVgkukkYINrLEshSBq4IIUWreePG4e4HnMtR6rVZVh7TrK7bUEpWMMaJ9rWbFA8gHnjzkVo9Jqo5mnHYl/NdpEhkbeUZSNgVqQsHVCA1c7+RZzt6/OszCKT8OtMjRidyC7tYUbSu02bG33Hm6HtsJdotQ/l0iH+Qb2/kz0v/4HC9DiNF17rDw0p7hv7BuF/kBkZodTIkKtEGl2s3dhLJ3FokMsZ4UlXBqyARf2yah16MDyARW5WoMt+Aw+MCidQgj0mrTT1FKjqz7p9UU7QRkYpIo4f3TB0LWQZHA4POPTOspo+pMs3biiMIUGBmaAyb14K7eJALG7xtQ+KNWjrHTpZJl7aQqlbmlKJJLuF0oD0AtDlrJ5AAHLCN6L6i1LMFkj04oqrosmzUAHgStFyFBFnt7iaHDNwCFr02pSRA8bK6MLVlIZSD8gjgjPM2KwIseMYHF1vXmDTySqu4opIBJAv6sQCQo8kgHgHjK/0v1hLLKimKLt7ghdHYhtxnAeL20Y/wAn5P8AGefbbW7GBTNb67eN5l2xe1iqgs25SJViHdBAA3A715AIIsiwTq0nrueUK6wRBCoYgyOX9q6ZnFBKv/eKH/0+fNC26fpUUcjyIiq7/qYDk/P8rPJrybPnOqsCpdL9bPLptTM8Sr2V3ABw3O0ko4TcVdaG7i/d4GckHr2aRCwijpVO8hze4vqUUpSsu38gNySPeKJrm84rAoU/qKWQhpEIiBIOyeaN9qzPDf5Sqd+4BiLI28VecXT/AFw6RM0UUKqAxI3ja7M+nPcMjHk1MwNtyR5vjPpWeVgQfStV+L7okG5FZCoZKBWSOOQKysBypb5AP6b5yaWICqAFCh9h9B9uBnkOnVN20VuYs33Y1yf5AD+QzKOQMOP/AGP0OBlmsQLu3bRuPzQv6efPwP6ZlIlirI+4zhbWNYr9XNKeA4+dhP8AEK8HxzfHOB37eb5/qf8Aszg1fp7TTX3IY3sAe5Q3AKsAL8Dcimh8qD8Z0xaxXUlPcRwV8MD9CD4P2OYR69WbaCN4FlG9rV9a+R9xx9+MDi1XpaBzYUxE7rMR7e7fyd+3hrYA+6+QPvexOi37Z2WdBRUSRoWDA3ZYcE8L8A2Lz3Xda7ABkjYAmt2+ILZ+m5wx/YAn6A5x6nrDluINWiee5UKrQuva7FgT/mVfvgb9P6aig3HTVAzKRajcLI4Yq3kg8/c+bzDX9EXVbV1MSPW+pFcqy+AKIpgWFHg0GUH4BzTquszQwhhFYAFvqJoY/N8/lWpI+gq8qer9ealpDBpyskrWWMaSO0fwBGna2j597FwCvIo8BeIdFLpo1SE91VB9szkvX8IEn0H+YE/fOlepLvCMGRjdBlNGjX6ha2fgXZHxnB6V0U8cAOoZt5AHbLBggF/x2S7tdsxPJ8BQKyYdARRAI+/OBljPBnuAxjGAxjGAxjGBzavU9sW3C/4v8P8AxX8ff4+a85qXqyDiRlU+N1+wmr/V4BrnaaP7jnOx1sEeL+eP+/jPl/WQ+nlMkoCOtRo6nTQSMgA2hzHqlDqBdWn7IMD6iDmmeE/qUhW8WeQfsR/6OVvpWvBjBfUvCte0GSFgQvBPvj3KotR7qNtVeL86xqygJOqkRQCzGQBdoALXUYVv0qzbSQaH3AIWFNfV91e3tFkkjYR9Q/8A3Gj9sjpNVDM/5ZMqkjcFRpIifgiQexGBomiTXNfOVNEhgLt3NMlNuMh0rSbnC7qSWSdow5sihVndQ4JyRg9SuzUs0swD7Ssek5ZQwVtsi2oHk39iLB8Bxav1Azh9QwWKXS9xZoo+NQgCMyNbKWlQjaf0qKYtzXMonVe7p1m1JlBRv0RaY7ww8Od6kqrAbw3tAB5ObNF6h0sjwtqY0TUGgCYye2XLbI+6y/q/ULXjcjjjgGK9aaoyzTRQxM8ixIW97hXj3su0BHQFixZQCWtlqhROBnrtbH5JbTqDyxkaTVSEXHt3LvdIw+0NsLNZFhQbPdpNFqrVo4NjMFLNqJjIy+CQrsXINWCvbUeRY4rf6G6ZtjZ3h0629xSRKLeIhSC3uensleGI9oqhQy04EC3pt5kA1Mztze2P2qB9Nxtz9CbF/bJHpvRodMCIkC7qLHyzEeNzHk19znU8qjyQOCeTXA8n9hnmn1KyIrxsrowtWUhlIPggjgjA2YxjAYxjAYxjAZX/AFL6nOkkiT8gdxZG3TymJfy+2NoKo1se5f8AynLBmh9EplWU3vRXQGzW2QoW48HmNf6YFej/ALQIfw6SyJLGXYoEZQDvS+4BuIsIVYEmrqgCSAc5PXMXcQRpI8ZDkyBG2/lxiQhOLZvcBX/F/hNdms9KQSoq/mLtkklVkkZWDTFy/P8AhO9uPjiqoVo1XofSyFiwkIYN7e6+0FwAzAX+s7RZPzZ8lrDkX+0GJnAVSI6BaRz7VPcaNl9m4EjYTYJU/X5zY/rTTJucxTCTazMvZqTtoivvbn9OxgRzfkVYIG9fQ2m4sSNySwaRiGJbf7h4PuvjxTEeDmcXozTqGvuOWR4yzyuzbHVUI3E3wqgD+Z8knA3ar0vpJ6ZoUJ3CQMAVYsOQSy0xryBfwPpmzTemdLG25YI917tzLvbdQBO5rNkKLPztH0GSKIAAB4AofyzLA0TxsFAj28fwkUpH0sfp/ej+2Qmt6wySCCVQolTwy+0WdpUOCRIQLO0KKXlioyxZhNCrqVZQynyGAIP7g4HzfT6JI4tOd+mcFYRqZO6NlpvAlhj2Be5JsBBHNovDctnf0zS/in/LjdNL7t7SMSroTIbjk3b9xcLISPaCbDE+LbPotPEO40cS7LO7trYvzVC7P285ya1BqtQISLijUSSCxTs1iNSP4kADOQeLCeeRgYdN6lpoII4tOJXijQIhijlmXaooASKCG4+hOSWk6rFKLSRTztq6YNV7WU+4NQ8EXnvUdaIIzIwJVauvgEgE/wAgb/lmnqPQNPqDcsSM1UH21IOb9sgp1IPNgjArHWou5LPKQbjljhBAXfsZCrJZ5W+87c8U6t8ZY/TA/wBzhb2+9e7Sm1HduSlPyo3UD9BnH2IdFC0W6VB2ye+SZZTZILb2DMWSweQQARxQzH0tr4xCxUldO023TFx2yyuqGlVgCB3TIFFDheBQGBYsYxgMYxgMYxgMYxgMYxgMYxgMYxgMjNXLqjvEaRgeEYye48D3bdhFbuKJuhf2yTxgVrqfpSXUq4l1H6rAqMDaPZ4IIYGg181bBgAVGc0HpTVpKjfilIUKp/LZWKxj2bwJKdgd3PFiTn9IGWHU9VSJqkDIv/WEfl/zccL/AM1Zt1GuVGQNdOaDfwhvgE/BbwPqaHkgEKd1XSa4NqFjDTibtR+4LHEsa8SEfmXuYM9kADxQPAx07qutd2BhaBppgVaXcSsW4jjajoG2IKRtvhiWBYHLi3UIwSC62DRF/NqP+11/+4Z0YFY6L07XbkfUmAyKXTeCz3CSWAA2oFkJ2Bj4IjB48ZxaP0v1BZk1E2qjmeNm2xFGSPa4RT7wSQ4UNRC0b8cnLpjA5enzSsp70YjYGqV+4pHHKtSmua5UHg/YnqxlP6p6v7mofTafuflOEleMBnJK7ikQIb3AEWxFDkWvLKFwxmvT/oXgjgcMQWH2JBIJ/mc8wNuMYwGMYwGMYwGMYwGMjesdfi0hj7pb8xiq7V3HgFiSBztFAcA8sOOc4OmesFbauojl08rymJUeOQgk7mSnCbeY13Hn28g+MCw5Aa7Q6kuzx7ls/wAOpJ4H0jlhaPkft58jzkxJrUVlQsoZv0rfJ/YeayO6v6rg0rbH7jvVlYopJiBai22A1yw4PJvjA4j6hnRakiSxYJYTxX/IQuv9HYfQnPOgfnrPE4g7DUURJS7puvcGUopQbqZfpfwAMkemda/ESHYh7YH6mDo4b2na0boCpo3z8URd8buq9O7i70pZkH5b1f32t8mNqor/ADFEAgIrQdKUySxzMX2hFtqUsz/ms1DxuYKKHH5I++WJpADRIF35P085V+vwLqNOk9VuCK/yVthtbj+KKU2T/hMv1zq6504Tto1e1kEjNuBAkT8mUEowFA72S/g/NjjAm9NqVkUOjBlPIKmwf2Obcq3QvVK9tEaNgdpP5aiiAaLCP9YUkg8AgbgLPFyWs9TwRxs29dwApHPaYljSghwCLPzWBLnKx6K1rzd95FILSmSMkR32JgrRglCeaHIPPjM9L6hld9h7KHcVAbuX8gHcPbTV7bosBwMy9MaRomZO9BIAqAiMkuO2iRi/cePbf7tgWLGMYDGMYDGMYDKgev6jb+I3ps/Ffh+wUF13+wPfe7u+JPFVYr+LLfnGOjQd7vdmPu/9ZsXf4r9VXdcX9OMCn9K9fTbBJqIk7bCK2jflWfSjUEBCLZeD82NwHNE5JdB9ZyarULD+GaO4zKXdnUdv2gbA8aszbmAPAXyQzcXO6fomnjACQxKAwcAIopgCAw480SL+hrxnmg6Hp9ObhgijNVaRqho1xYHj2jj7D6YHL6g0chaCWGOOR4ZbIc0e26lH2N4VhYaz8KR85F6Po41K6WZO3CV3ThVeRxcpsOSChawATfBtgQc5PUGv1iyrGx3GQkRQaZJLdfBebUsVEaj5Ao/QmxXZpelRwL/vJYMFEcZSSRCVu+3FFCw9oocKPjwqgKA2dS03aR5RPqpZY7DrGw/jHjtbSoUAg7gpYVdmjmnoujWVX05lpQFYiKlJtnXd3dzSFg8Z9/tNr4HjPXn0RgUwwRzM0jQxrtDl3BO4s/JKUC5ZibFHkkA8MXp6RJHDyT6ZYj29PMjxbHSeRajKEM1q+xbNfarNhJHUiN5o9DG8k+5UkkleV4UYLY3vIxJIQ2VSzZF1ebD1PWQTQpONO0Ukpi7is0bm0Z1PaIKiipU+83YPt8ZlF0kOHSHU3cznVMjAS7yAQoZP7sqvbWvO0L/PRqunOV7aGLVQhZFH4pll26j9KhyRZUG0rlrc3gd3TXjl/EwhldNxPsYMNsthgSOA3cEtj44+uQb+oO4LDDvRRSQAc7jqGYRlgot+2pjJLVVMaujUr0eBo5I+7HDHJteKtO57ZQbHDdsqKpiRzdb/ACd+c+q6kizTxwvKhDAydiHcwmKgge+NluRCp3URaNZBOBFanpV6ZHnlVYggSM6iaOMKA0bAFG0oQkmFeG3cDjzeaE0RCCRZpIUV419yvDC29goIUrGrJzz7RfFcUTNdAVmmR9Z3fxG3aiydsxpY93bMagFm2XuZQSAdvtvMvVEuoZqhIG11SrdTTqTuIB967wBYBICyBbY+0K91OSKR3CTaYex6EcccAeQ8pchm9yl0Sj9VH1sSX9n3U0Mk0ZWnZrX86CT8pFUKAqSFlF2a20N3nnNU2vk1ELbJCshUvHtdm3pukV0Vdr2w8btre0itpBK6+i9SmnISWTZGqFmI3IgohQAQ25gdrVuIA5vc3sjD6FjNWme0UkkmuSVKWfrtPIxgbcYxgMYxgMYxgMYxgeMOOOMih6bjL7pGll4AAkclRW7+EUCbY8m/A+gpjA3Q+n9MkvdSCJZLLF1RVYs1gkkDkmzz9z9TmPVOhJqCpdpQFZGCrIyrcbb1JA8+4A/8oHiwWMDog0OwKA8hosxtrLFr/UTyQL4HxQ+mQfTvRAjjdZNRPIZJFkY7yvuUqQRyTdopJu7XigSCxgdcHpvshhp5BEDYQdsMI1YqW2C/1EhzZvlluwgXNsXp2NIljR51rbbCZy7BXMlMxJNMxN1XDEcDjPcYFG1GuMnV5IJUiZo/erhWWwipIu9dxJdTt9ysv6eQeKtPU/T8knLTKQO63MR3kFy6LvDghUDAV9UVhtIFMYEj03oyRyvIvkjaPJO2lNFmJJ9248UPd4uydx6JDt29tdu4tXgb2bcW4/j3chvIPg4xgd2MYwP/2Q==">
            <a:hlinkClick r:id="rId6"/>
          </p:cNvPr>
          <p:cNvSpPr>
            <a:spLocks noChangeAspect="1" noChangeArrowheads="1"/>
          </p:cNvSpPr>
          <p:nvPr/>
        </p:nvSpPr>
        <p:spPr bwMode="auto">
          <a:xfrm>
            <a:off x="28575" y="-2346325"/>
            <a:ext cx="2590800" cy="4895850"/>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8" name="TextBox 7"/>
          <p:cNvSpPr txBox="1"/>
          <p:nvPr/>
        </p:nvSpPr>
        <p:spPr>
          <a:xfrm>
            <a:off x="6172200" y="6124188"/>
            <a:ext cx="2971800" cy="215444"/>
          </a:xfrm>
          <a:prstGeom prst="rect">
            <a:avLst/>
          </a:prstGeom>
          <a:noFill/>
        </p:spPr>
        <p:txBody>
          <a:bodyPr wrap="square" rtlCol="0">
            <a:spAutoFit/>
          </a:bodyPr>
          <a:lstStyle/>
          <a:p>
            <a:r>
              <a:rPr lang="en-US" sz="800" dirty="0">
                <a:latin typeface="Comic Sans MS" pitchFamily="66" charset="0"/>
              </a:rPr>
              <a:t>International Hunter Education Association  (IHEA)</a:t>
            </a:r>
          </a:p>
        </p:txBody>
      </p:sp>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5" name="Rectangle 3"/>
          <p:cNvSpPr>
            <a:spLocks noGrp="1" noChangeArrowheads="1"/>
          </p:cNvSpPr>
          <p:nvPr>
            <p:ph type="body" idx="1"/>
          </p:nvPr>
        </p:nvSpPr>
        <p:spPr>
          <a:xfrm>
            <a:off x="0" y="105103"/>
            <a:ext cx="9144000" cy="6421939"/>
          </a:xfrm>
        </p:spPr>
        <p:txBody>
          <a:bodyPr>
            <a:normAutofit/>
          </a:bodyPr>
          <a:lstStyle/>
          <a:p>
            <a:pPr marL="0" indent="0" algn="ctr" eaLnBrk="1" hangingPunct="1">
              <a:lnSpc>
                <a:spcPct val="80000"/>
              </a:lnSpc>
              <a:buNone/>
              <a:defRPr/>
            </a:pPr>
            <a:endParaRPr lang="en-US" sz="1000" dirty="0"/>
          </a:p>
          <a:p>
            <a:pPr marL="0" indent="0" algn="ctr" eaLnBrk="1" hangingPunct="1">
              <a:lnSpc>
                <a:spcPct val="80000"/>
              </a:lnSpc>
              <a:buNone/>
              <a:defRPr/>
            </a:pPr>
            <a:r>
              <a:rPr lang="en-US" sz="3600" dirty="0"/>
              <a:t>Outline of Wildlife Learning Objectives</a:t>
            </a:r>
          </a:p>
          <a:p>
            <a:pPr marL="0" indent="0" algn="ctr" eaLnBrk="1" hangingPunct="1">
              <a:lnSpc>
                <a:spcPct val="80000"/>
              </a:lnSpc>
              <a:buNone/>
              <a:defRPr/>
            </a:pPr>
            <a:endParaRPr lang="en-US" sz="1600" dirty="0"/>
          </a:p>
          <a:p>
            <a:pPr eaLnBrk="1" hangingPunct="1">
              <a:lnSpc>
                <a:spcPct val="80000"/>
              </a:lnSpc>
              <a:defRPr/>
            </a:pPr>
            <a:r>
              <a:rPr lang="en-US" sz="3600" dirty="0"/>
              <a:t>Knowledge of Wildlife</a:t>
            </a:r>
            <a:endParaRPr lang="en-US" sz="2400" dirty="0"/>
          </a:p>
          <a:p>
            <a:pPr eaLnBrk="1" hangingPunct="1">
              <a:lnSpc>
                <a:spcPct val="80000"/>
              </a:lnSpc>
              <a:buFont typeface="Wingdings" pitchFamily="2" charset="2"/>
              <a:buNone/>
              <a:defRPr/>
            </a:pPr>
            <a:r>
              <a:rPr lang="en-US" sz="2400" dirty="0"/>
              <a:t>   (natural history &amp; distribution, identification, role within ecosystem)</a:t>
            </a:r>
          </a:p>
          <a:p>
            <a:pPr eaLnBrk="1" hangingPunct="1">
              <a:lnSpc>
                <a:spcPct val="80000"/>
              </a:lnSpc>
              <a:buFont typeface="Wingdings" pitchFamily="2" charset="2"/>
              <a:buNone/>
              <a:defRPr/>
            </a:pPr>
            <a:endParaRPr lang="en-US" sz="1200" dirty="0"/>
          </a:p>
          <a:p>
            <a:pPr eaLnBrk="1" hangingPunct="1">
              <a:lnSpc>
                <a:spcPct val="80000"/>
              </a:lnSpc>
              <a:defRPr/>
            </a:pPr>
            <a:r>
              <a:rPr lang="en-US" sz="3600" dirty="0"/>
              <a:t>Understanding Wildlife Ecology</a:t>
            </a:r>
          </a:p>
          <a:p>
            <a:pPr eaLnBrk="1" hangingPunct="1">
              <a:lnSpc>
                <a:spcPct val="80000"/>
              </a:lnSpc>
              <a:buFont typeface="Wingdings" pitchFamily="2" charset="2"/>
              <a:buNone/>
              <a:defRPr/>
            </a:pPr>
            <a:r>
              <a:rPr lang="en-US" sz="2400" dirty="0"/>
              <a:t>	(basic needs, habitat assessment, adaptations, predator-prey, food webs, limiting factors, carrying capacity, populations)</a:t>
            </a:r>
          </a:p>
          <a:p>
            <a:pPr eaLnBrk="1" hangingPunct="1">
              <a:lnSpc>
                <a:spcPct val="80000"/>
              </a:lnSpc>
              <a:buFont typeface="Wingdings" pitchFamily="2" charset="2"/>
              <a:buNone/>
              <a:defRPr/>
            </a:pPr>
            <a:endParaRPr lang="en-US" sz="1200" dirty="0"/>
          </a:p>
          <a:p>
            <a:pPr eaLnBrk="1" hangingPunct="1">
              <a:lnSpc>
                <a:spcPct val="80000"/>
              </a:lnSpc>
              <a:defRPr/>
            </a:pPr>
            <a:r>
              <a:rPr lang="en-US" sz="3600" b="1" dirty="0"/>
              <a:t>Conservation &amp; Management </a:t>
            </a:r>
          </a:p>
          <a:p>
            <a:pPr eaLnBrk="1" hangingPunct="1">
              <a:lnSpc>
                <a:spcPct val="80000"/>
              </a:lnSpc>
              <a:buFont typeface="Wingdings" pitchFamily="2" charset="2"/>
              <a:buNone/>
              <a:defRPr/>
            </a:pPr>
            <a:r>
              <a:rPr lang="en-US" sz="2400" dirty="0"/>
              <a:t>	(conservation, management, agencies, hunting, fishing, trapping, game &amp; non-game, wildlife management)</a:t>
            </a:r>
          </a:p>
          <a:p>
            <a:pPr eaLnBrk="1" hangingPunct="1">
              <a:lnSpc>
                <a:spcPct val="80000"/>
              </a:lnSpc>
              <a:buFont typeface="Wingdings" pitchFamily="2" charset="2"/>
              <a:buNone/>
              <a:defRPr/>
            </a:pPr>
            <a:endParaRPr lang="en-US" sz="1200" dirty="0"/>
          </a:p>
          <a:p>
            <a:pPr eaLnBrk="1" hangingPunct="1">
              <a:lnSpc>
                <a:spcPct val="80000"/>
              </a:lnSpc>
              <a:defRPr/>
            </a:pPr>
            <a:r>
              <a:rPr lang="en-US" sz="3600" dirty="0"/>
              <a:t>Issues Involving Wildlife &amp; Society</a:t>
            </a:r>
          </a:p>
          <a:p>
            <a:pPr eaLnBrk="1" hangingPunct="1">
              <a:lnSpc>
                <a:spcPct val="80000"/>
              </a:lnSpc>
              <a:buFont typeface="Wingdings" pitchFamily="2" charset="2"/>
              <a:buNone/>
              <a:defRPr/>
            </a:pPr>
            <a:r>
              <a:rPr lang="en-US" sz="2400" dirty="0"/>
              <a:t>	(listed species, habitat loss/fragmentation, non-native, invasive, diseases, living with wildlife, current issue)</a:t>
            </a:r>
          </a:p>
        </p:txBody>
      </p:sp>
    </p:spTree>
    <p:extLst>
      <p:ext uri="{BB962C8B-B14F-4D97-AF65-F5344CB8AC3E}">
        <p14:creationId xmlns:p14="http://schemas.microsoft.com/office/powerpoint/2010/main" val="2437496884"/>
      </p:ext>
    </p:extLst>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6" name="Rectangle 4"/>
          <p:cNvSpPr>
            <a:spLocks noGrp="1" noChangeArrowheads="1"/>
          </p:cNvSpPr>
          <p:nvPr>
            <p:ph type="title"/>
          </p:nvPr>
        </p:nvSpPr>
        <p:spPr>
          <a:xfrm>
            <a:off x="0" y="152400"/>
            <a:ext cx="9144000" cy="609600"/>
          </a:xfrm>
        </p:spPr>
        <p:txBody>
          <a:bodyPr>
            <a:normAutofit fontScale="90000"/>
          </a:bodyPr>
          <a:lstStyle/>
          <a:p>
            <a:pPr eaLnBrk="1" hangingPunct="1">
              <a:defRPr/>
            </a:pPr>
            <a:r>
              <a:rPr lang="en-US" sz="3600" dirty="0">
                <a:latin typeface="Calibri" pitchFamily="34" charset="0"/>
              </a:rPr>
              <a:t>Conservation &amp; Management</a:t>
            </a:r>
            <a:r>
              <a:rPr lang="en-US" sz="4000" dirty="0">
                <a:latin typeface="Calibri" pitchFamily="34" charset="0"/>
              </a:rPr>
              <a:t>	</a:t>
            </a:r>
          </a:p>
        </p:txBody>
      </p:sp>
      <p:sp>
        <p:nvSpPr>
          <p:cNvPr id="192517" name="Rectangle 5"/>
          <p:cNvSpPr>
            <a:spLocks noGrp="1" noChangeArrowheads="1"/>
          </p:cNvSpPr>
          <p:nvPr>
            <p:ph type="body" sz="half" idx="1"/>
          </p:nvPr>
        </p:nvSpPr>
        <p:spPr>
          <a:xfrm>
            <a:off x="885968" y="914399"/>
            <a:ext cx="3713327" cy="2661313"/>
          </a:xfrm>
        </p:spPr>
        <p:txBody>
          <a:bodyPr>
            <a:normAutofit/>
          </a:bodyPr>
          <a:lstStyle/>
          <a:p>
            <a:pPr eaLnBrk="1" hangingPunct="1">
              <a:buNone/>
              <a:defRPr/>
            </a:pPr>
            <a:r>
              <a:rPr lang="en-US" b="1" dirty="0">
                <a:latin typeface="Calibri" pitchFamily="34" charset="0"/>
              </a:rPr>
              <a:t>      Conservation</a:t>
            </a:r>
          </a:p>
          <a:p>
            <a:pPr algn="ctr" eaLnBrk="1" hangingPunct="1">
              <a:spcBef>
                <a:spcPts val="0"/>
              </a:spcBef>
              <a:buNone/>
              <a:defRPr/>
            </a:pPr>
            <a:endParaRPr lang="en-US" sz="1000" dirty="0">
              <a:effectLst/>
              <a:latin typeface="Calibri" pitchFamily="34" charset="0"/>
            </a:endParaRPr>
          </a:p>
          <a:p>
            <a:pPr eaLnBrk="1" hangingPunct="1">
              <a:spcBef>
                <a:spcPts val="0"/>
              </a:spcBef>
              <a:buNone/>
              <a:defRPr/>
            </a:pPr>
            <a:r>
              <a:rPr lang="en-US" sz="2400" dirty="0">
                <a:effectLst/>
                <a:latin typeface="Calibri" pitchFamily="34" charset="0"/>
              </a:rPr>
              <a:t>     The use of natural resources in a way that ensures their continued availability to future</a:t>
            </a:r>
          </a:p>
          <a:p>
            <a:pPr eaLnBrk="1" hangingPunct="1">
              <a:spcBef>
                <a:spcPts val="0"/>
              </a:spcBef>
              <a:buNone/>
              <a:defRPr/>
            </a:pPr>
            <a:r>
              <a:rPr lang="en-US" sz="2400" dirty="0">
                <a:effectLst/>
                <a:latin typeface="Calibri" pitchFamily="34" charset="0"/>
              </a:rPr>
              <a:t>     generations</a:t>
            </a:r>
          </a:p>
        </p:txBody>
      </p:sp>
      <p:sp>
        <p:nvSpPr>
          <p:cNvPr id="192518" name="Rectangle 6"/>
          <p:cNvSpPr>
            <a:spLocks noGrp="1" noChangeArrowheads="1"/>
          </p:cNvSpPr>
          <p:nvPr>
            <p:ph type="body" sz="half" idx="2"/>
          </p:nvPr>
        </p:nvSpPr>
        <p:spPr>
          <a:xfrm>
            <a:off x="4326341" y="914400"/>
            <a:ext cx="4343400" cy="4495800"/>
          </a:xfrm>
        </p:spPr>
        <p:txBody>
          <a:bodyPr/>
          <a:lstStyle/>
          <a:p>
            <a:pPr algn="ctr" eaLnBrk="1" hangingPunct="1">
              <a:lnSpc>
                <a:spcPct val="90000"/>
              </a:lnSpc>
              <a:buFont typeface="Wingdings" pitchFamily="2" charset="2"/>
              <a:buNone/>
              <a:defRPr/>
            </a:pPr>
            <a:r>
              <a:rPr lang="en-US" b="1" dirty="0">
                <a:latin typeface="Calibri" pitchFamily="34" charset="0"/>
              </a:rPr>
              <a:t>Management</a:t>
            </a:r>
          </a:p>
          <a:p>
            <a:pPr eaLnBrk="1" hangingPunct="1">
              <a:lnSpc>
                <a:spcPct val="90000"/>
              </a:lnSpc>
              <a:buFont typeface="Wingdings" pitchFamily="2" charset="2"/>
              <a:buNone/>
              <a:defRPr/>
            </a:pPr>
            <a:r>
              <a:rPr lang="en-US" dirty="0">
                <a:latin typeface="Calibri" pitchFamily="34" charset="0"/>
              </a:rPr>
              <a:t>    </a:t>
            </a:r>
            <a:r>
              <a:rPr lang="en-US" sz="2400" dirty="0">
                <a:latin typeface="Calibri" pitchFamily="34" charset="0"/>
              </a:rPr>
              <a:t>The application of </a:t>
            </a:r>
            <a:r>
              <a:rPr lang="en-US" sz="2400" i="1" u="sng" dirty="0">
                <a:latin typeface="Calibri" pitchFamily="34" charset="0"/>
              </a:rPr>
              <a:t>scientific knowledge</a:t>
            </a:r>
            <a:r>
              <a:rPr lang="en-US" sz="2400" u="sng" dirty="0">
                <a:latin typeface="Calibri" pitchFamily="34" charset="0"/>
              </a:rPr>
              <a:t> &amp; </a:t>
            </a:r>
            <a:r>
              <a:rPr lang="en-US" sz="2400" i="1" u="sng" dirty="0">
                <a:latin typeface="Calibri" pitchFamily="34" charset="0"/>
              </a:rPr>
              <a:t>technical skills</a:t>
            </a:r>
            <a:r>
              <a:rPr lang="en-US" sz="2400" u="sng" dirty="0">
                <a:latin typeface="Calibri" pitchFamily="34" charset="0"/>
              </a:rPr>
              <a:t> </a:t>
            </a:r>
            <a:r>
              <a:rPr lang="en-US" sz="2400" dirty="0">
                <a:latin typeface="Calibri" pitchFamily="34" charset="0"/>
              </a:rPr>
              <a:t>to protect, preserve, conserve, limit, enhance or extend the value of wildlife &amp; its habitat</a:t>
            </a:r>
          </a:p>
        </p:txBody>
      </p:sp>
      <p:sp>
        <p:nvSpPr>
          <p:cNvPr id="5" name="TextBox 4"/>
          <p:cNvSpPr txBox="1"/>
          <p:nvPr/>
        </p:nvSpPr>
        <p:spPr>
          <a:xfrm>
            <a:off x="332095" y="3780430"/>
            <a:ext cx="8534400" cy="2246769"/>
          </a:xfrm>
          <a:prstGeom prst="rect">
            <a:avLst/>
          </a:prstGeom>
          <a:noFill/>
        </p:spPr>
        <p:txBody>
          <a:bodyPr wrap="square" rtlCol="0">
            <a:spAutoFit/>
          </a:bodyPr>
          <a:lstStyle/>
          <a:p>
            <a:r>
              <a:rPr lang="en-US" sz="2000" dirty="0">
                <a:latin typeface="Calibri" pitchFamily="34" charset="0"/>
              </a:rPr>
              <a:t>State Agencies:</a:t>
            </a:r>
          </a:p>
          <a:p>
            <a:r>
              <a:rPr lang="en-US" sz="2000" dirty="0">
                <a:latin typeface="Calibri" pitchFamily="34" charset="0"/>
              </a:rPr>
              <a:t>Massachusetts Division of Fisheries &amp; Wildlife (MassWildlife)</a:t>
            </a:r>
          </a:p>
          <a:p>
            <a:r>
              <a:rPr lang="en-US" sz="2000" dirty="0">
                <a:latin typeface="Calibri" pitchFamily="34" charset="0"/>
              </a:rPr>
              <a:t>	Natural Heritage &amp; Endangered Species (NHESP)</a:t>
            </a:r>
          </a:p>
          <a:p>
            <a:r>
              <a:rPr lang="en-US" sz="2000" dirty="0">
                <a:latin typeface="Calibri" pitchFamily="34" charset="0"/>
              </a:rPr>
              <a:t>Environmental Law Enforcement (EPO)</a:t>
            </a:r>
          </a:p>
          <a:p>
            <a:endParaRPr lang="en-US" sz="2000" dirty="0">
              <a:latin typeface="Calibri" pitchFamily="34" charset="0"/>
            </a:endParaRPr>
          </a:p>
          <a:p>
            <a:r>
              <a:rPr lang="en-US" sz="2000" dirty="0">
                <a:latin typeface="Calibri" pitchFamily="34" charset="0"/>
              </a:rPr>
              <a:t>Federal Agency:</a:t>
            </a:r>
          </a:p>
          <a:p>
            <a:r>
              <a:rPr lang="en-US" sz="2000" dirty="0">
                <a:latin typeface="Calibri" pitchFamily="34" charset="0"/>
              </a:rPr>
              <a:t>United States Fish &amp; Wildlife Service (USFWS)</a:t>
            </a:r>
          </a:p>
        </p:txBody>
      </p:sp>
    </p:spTree>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encrypted-tbn2.gstatic.com/images?q=tbn:ANd9GcSwf7zbTLQkdjD_Pa32_Ibg78u5Y5a5ooevYFPjzEVUOq95lHml"/>
          <p:cNvPicPr>
            <a:picLocks noChangeAspect="1" noChangeArrowheads="1"/>
          </p:cNvPicPr>
          <p:nvPr/>
        </p:nvPicPr>
        <p:blipFill>
          <a:blip r:embed="rId3" cstate="print"/>
          <a:srcRect/>
          <a:stretch>
            <a:fillRect/>
          </a:stretch>
        </p:blipFill>
        <p:spPr bwMode="auto">
          <a:xfrm>
            <a:off x="533400" y="833558"/>
            <a:ext cx="2867166" cy="5384680"/>
          </a:xfrm>
          <a:prstGeom prst="rect">
            <a:avLst/>
          </a:prstGeom>
          <a:noFill/>
        </p:spPr>
      </p:pic>
      <p:sp>
        <p:nvSpPr>
          <p:cNvPr id="1030" name="AutoShape 6" descr="data:image/jpeg;base64,/9j/4AAQSkZJRgABAQAAAQABAAD/2wCEAAkGBhMSERUUExQVFBURFxUXFxQYFhUYFxcaFRUVFBYWGBYXHSYeFxkjHBQXHy8gJCcpLCwsFR4xNTArNSYrLCkBCQoKDgwOGg8PGi0lHyQsNCwsLDAqLCoqLCotLCksLywsKiwsLSwpLCwvLCosLCwqLC0sLCwsLCwsLCwsLCwsLP/AABEIAN4A4wMBIgACEQEDEQH/xAAcAAACAwEBAQEAAAAAAAAAAAAABAMFBgIHAQj/xABEEAACAQIDBQUECAMGBQUAAAABAgMAEQQSIQUGEzFBIlFhcYEykaGxBxQjQlJiwdEzcvAVU4KSouEkNEOy8RYXk7PC/8QAGgEAAgMBAQAAAAAAAAAAAAAAAAQCAwUBBv/EADMRAAIBAgQDBQcFAAMAAAAAAAABAgMRBBIhMRNBUSJhobHwBTJCcYGR0RQjweHxUqLi/9oADAMBAAIRAxEAPwD3GiiigAooooAKKKKACiiigAooooAKKKKACiiigAooooAKKK5kkCgkkADUkmwHmaAOq4aUC1yBflc8/LvqnfHNM5CPkS9lK5cz9kEtdvu3a2gv2Sb6ioDseMEmSzE6G4zEjnYs12PPvpWrio0+/r3fcsjTbL+SYKCWIUDmSQAPU1S7Q30wsRy8TiN+CMFz6kaD1NQHCxLZiWa3s5izMLae05JHpasZvQ4w8maFVVJ8xOnsuLZ7eDBg1u/N31XHGwnLJHcWxnEoUXVXLfT/AAv8TvtiHvwoFjXo8rXPnkFgPeapcTvFOT9pjSPyxqq/EC/vNZDE7YZjqxak2xZ7wPM61O85czzUsbXqu0b+XgrGt/tfW/1vEf5mp7D7wTgjh40n8rqrX8CWGnpWL+qT2zcOXL+LhPb32tS4nN9CDbmOtGWS5kc+KhrKL/7L+T1XBb/vGQuLiAU/9WO5Hqmpt5H0raYbFLIgdGDKwuGHIivEdjbXzfZS6qdNehOl60O6m2mweK4DteGVgP5WYgK47gdAfO/SpwqO9pGhhfaErqNTZ6X5p9/Vd56lRRRTBuBRRRQAUVl/pA21NDAkeFbLisU+SEhBIRlUyyMIyDmsiHmLC4qow/0mtIIniijeJ0wDOxkIYHGYh8KyhQCLo6G9z0IoA39FYIfSRIIpZWgjypHPIgEhJIw+LOFcvdeyNM9xfxrnbn0prFE0kPBmCnEFRxLCVMOIsxSQArmvJa2p5WBoA316+3rKbS23LHgtpTK/bwpxPCJCnLw4VdRa1jY9/fWc2bv/AIiIOJ+0xkw8aLMIo5I+LC0pkkMP2ZhZgEjI1JNib6AA9OorB4X6SXeSJDFEDJ9SvGJg8hOLDZuGFGWRY8pYsDqoJ6VxP9JEqQQzPFh4xiIZZ0Z52EZWJUYR58n8V85IFjopOtAG/vRXm+1PpEm+sRiMIoR5w2HL3ncR4CTEgOmW8a58tiD0Hfanf/cxXy8LgFXmWETtN9ipOE+tNmdQdbgxgd4PdagDd3orz+DfWb6w0btEQMYkSJG/byNhhMLhl7aknRhYm4rrZv0kyTCyRQlm+pkWlYqhxUzxGKU5LrKmS5Ftb20oA31LzY+NL5nRbWuCwB15aVS7O24+K2eJsoRmLKwRiQOHMYpMrWB+61tAfWpYESNbhFUhit7DrpnGmhPX9aqq1OGr20JRV3Yak2g7/wAJLD+8kBA66iPRj65fWkpYkvmlcyMDcX5A9Mq+yLd9r+JpDF7VtfMeVVcu1y18gLW5kch5nkPWsKrj6tV5YKw/DDKOsmaCTaYX2QF8evvpbHbQBUNfuv63/VW+FUMMM8/s3IP4AX/1jsD1ap12czqYl4jkFeSgMbFyxYMQI/bAAYgmxqEMNWlFqSdn5/LkTcqUXozubaZaNgpF1ZebADtXXmfELSeL3QxOMRFuEUPnLurKLZGXKqGzk9q9yFGg59NJsHdQxOrvlXISwUEuxOUqCW0AADt2QDqRrprqLVqYXBKnaUveE8RVVVOHwsw+yvonw0YHGZ5j1FzGn+VTe3mxrWYHZEMItFEkf8qgfGnKK0RWMIwVoqwUjtPYsOIUrNGrgi2o1Hkw1B8qeooJHg+9exTgsWYwSVGV0J55GJtfvIKkX65aa252ljf8SC566davPpeivPh7e0Y3v5B1y/NqoNvDLFEnURg++lai7R5bHwjCpNR7vv6ueu7t7Q42EgkYjM0a5v5gLN8QaKzW47N9Qh8n/wDseimkekpybgm+huaKKKC0KLUUUAfCK+cMaaDTl4eVdUUAFcugIsQCD0NdUUAKw7MjWR5VQB5AoZupCAhfKwJ5UwyA8wDavrMBqdKUl2xAvtTRjzdf3oAayC97amvhiFrWFu6wt7qU/tyDpKh8mB+VH9twf3qDzYD50AOCMXvYXPXrXEjqgJNgOZ8/3qCPbMDGyzRE9wdf3qq2rjDI+RdQDbTqasp088rFFerwo358j7LtEyGwGh5KPmaU2gkxQxZHzEaFULA9xDmyA9+ZhY+BvV7s3Z4jH5jzP6U7aiu4zi4JaEcPCcWqk3qZqHdHOS8rZS5LFVAJF9cud8w681VatcPu/AljwwxGoLkuR17Oe+X0tVjRVEYRj7qsNuTluwoooqZEKKKKACiiigAooqk3u2+MJh2cW4j9iId7kGx8hqT5UEZSUU5PZGB3pxH1raTBTdYssXh9mWZ/9Tkf4azm8uMzSN3DsjyFWkH2EJdv4kt7d+upY+Zuard3NlnF4yOPmuYM/wDIhBf3+z/ipRdudzytS+IrWW8nf5Ll4ansO6WA4WCw6MLMIkLDuLDMR6E2oq4Aops9WlZWPtFFFB0KKKKACop8UqDM7BRyue88gO8+FcY7FiNC5F7WAA5sSQFUX6kkD1rAbX2jJKxOfKNQXF9e9YxzVfHQnqeg6k27IjKSirs0m0N8FQkKAD+a5b/411/zFap5N45peXEI7h2F/wBHa/1mqeHhp7K3Pe2vw5CpxjiaajhpPcRnjoLSOo5kdjdlS/ewDn3vmNTpnH/UsO5SR8Baq9MV4VwGq1YaPMXlj5ckWwY/3jfH967WY/jb4/vVWsx7664prv6eJH9bMtjijlPaJ6AG5Fz5++odnwL7Ry3PLobd9xY3pdlsgvzNz8P2+dfGciwvyA+QqaopRsuZW8TJ1FKS2L2F2HsyOLdCc6nz4l29zCmotrsNHAbxTQ/5GPyYnwrMpMw5EipPrx+92vgaWlhnyY7DHxfvKxtMPilcXU3tzHIg9xB1B8DUtYqDaBUhgTp1+8o7iPvL4cu6x1rWbPxgkTN15EA318PAggjwIpaUXF2Y/GSkrxYzRRRUSQUUUUAFFFJ7V2tFh4zJKwVR7yfwqOZPhQcbSV2SY7HJFG0kjBUQXJP9anw615ZtDaJxkzYiW6wx6Rp3C99fzHmfQdKY2xtV8aweX7LDRm6Rk6kj7zd7W9B8azm2ts5uyuiD2VHzpapPN2UYOOxil2Y7ef8AS8Rbbe0zI2mg5Adwr0r6Mt2TBBxnFpMQAQCLFY9Co15EntH07qyX0f7oHFS8aUfYxnr/ANRgQQnio6+7vr2FRVlONkX+zsK4/u1N2faKKKtNgKKKKACiiigCo3mlCxIW9kSJfwBuL+nP0rBYxWDENoRpb5W8K3G+H/Lj+df1rJ5AyhWBYDRSPbUdwvoy/lPLoRypihUUHqJ4uhKrFZeRXqtSLTB2c4BZO2o52BuP5kOo+XjUay94HyrQUlJXRiyg4u0lYFrsVziHXI51BCtb3GsPuc0xg4xmGfgsytLipJUJ0N3hNsg05gm1RlOzsTjSzRbueiYFFLds2Hzpgsb9BqdOWnTL0rz+HfWR8JLiAsSZWijRHLAq0hUGWU30j7VwAOQ560/tLeTFYdooVeGSSZn7aI2RQiK2XhtKO2S34+Qv4VDiR3LFRkuy/XM2EgYtfpysQf6NfTEQhLc7gDppbUVh8Vv3i40jd4ool4d5ZDGZwjiRo7MIpQUTs3zdr2rdDTx3unbHCGXJHC0mSIiNmEnZJNpVeyPceyU6c67xlsc/TNXZpRXLCphboL1ziEyi8hEa97aX8hzPoKscktymMHJ2SuK3Nxa976W537q127MgIkA+4yqbcriNQ1vC+npWHl2ytysQIvoZG0a35QPYHjz8q1u438KT+cf9i0hXqKexs4ShKkm5c+RpaKKKWHQr5ekdq7bhwy5pXCjoObMe5VGpNYjau9E+KBC3w0HU3tI48x7I8B76hKajuL1sRClvv05/19TQ7f31jhJjiHGm5ZR7KH87Dl5DXyrD7QxRL8XFvxJPuxj2V8AvQfHvvSOI2tHCCsIA73PM+VUEuKaRtLksbX1JJPQDqaXcpT+RgYjGzrPLHXu5f+n4Du09stIbe5RyFWW5+5cmNfO91gU9p/xW5onj3t086u90voyLWkxYKroRD95uv2h+6PyjXv7q9MggVFCqAqqLBQLAAcgAOVXQp2HcJ7Os+JW1fT8/g5wmESJFRFCogCqo5ACpqKKtNoKKKKACiilJdqwqzK0sashjDKXUFTKSsQIJ0LkEL3kaUAN0VDhsYkgJR1cKzISrBgGU2ZSQdGBFiOYrqedUUszBVHNmIAHTUmgCn3w/5cfzr+tZnDRFuQ9envq+3k2pGwMK5XeN1zLf2DlDjOByurA28RVdCSRr068lH6CmadByjmeiEquLUZZIq7Phuo0Oq2bQ9OvwNUm3N8JFmjhXDwzGSOSS8knCAEdr65SLkH4Vfh9RboLf176rNp7pQYiaKWVFcQo6iJkVkOcg5jm6jKLetc4iUXFfRneDKU1N7NarvK7Cb/7PfDxvLE6GaN5DGsTSMqIcrM2RdE/MbXFK4yXYsJPZFjErsY8LxF4UmqszJGRkOXr3Cn9t7mCWXiwycBjEYGAVSpTplFrKRc++qDEbmSrLJGsjR4d8LFh8wyszqhYMt25aHnbrVkby90omow99F7im2cq4ly6lcOsQnbghrpIAYxp/EWzDQXtfpSsGAwYXFxyQpwcJiFjCR4fili0aPn4SAm/btcDpXGI3GWZJ7TyRx4pIlkQBW/gAKtiw0uAL+lfcbuss4nPFdeLMk7LYFGKxiPI6nR0IF7HrU7VPVinNRSXf8+4Wxm0dlL9VdYDMskjQqVwxDQ8O5K5OGWzA8k56kjrT0G1NnQyTTPDDxEn4KukbtMxZFYKVyBjJY65b6DnSOH3TCRIscrK8WJaeMhEsGdSCuQaZdTYC1tK+4vdNLswkbimcYgSWUhXChCAv3lIHWoyzQ94tp5amlNFxN9I0AVDFf7RnQKsT580Yu6lAMwYAciKrZ9vri1EiMWTUAkFTcEhrq2o1FvSq/D7uLG0bZ2LRyzTE2AztOpVr25LY8qNn7NEEZQEsMztc/nYsR8aonUzaIbpUcju2M4f2q9D3G/hSfzj/ALFrCYfASWzZSQe7n5251c7O3gmhV4oYwXYhuI57C9kD2RqTp4VTJ5Vdlk6kYLM/yegYvGpEpeR1RRzZiAPeayG1N+nkuuDTTrO4sviVXr5n3GsvtLGAvnxMrTuOSX7C+S8hVNtHeJmGUWVfwrS0qrekTHxHtL4YaeL/AAvEtMTjURi8jnETHmzG4HW3gPAaVR7Q2y0h537gOQpbD4aWdwiKzM3JFBLHxPcPE6V6Du19FgFnxZv1EKnT/G/XyGnia5Gm3qxOlhq2K1ekfX1ZjNhbs4jGvaNbqDq5uI18z1PgNa9W3Z3HgwYDW4kttZGA07wg+4Pj41f4fDJGoVFCqosFUAADwAqWmFFI3sPhKdBdla9QoooqQ2FFFFABRRRQAViN8twpcZiQ6SLHE8JSYXYOXiEjYR0sLDJJIWvz0HPpt6KAPOMVuBjeBCizKXCYkzFZnhtiMRNxzLGwia9iWUMVDKALXuaj27uPjJfrbSPCI5o5QE4suRmGISXDsyZOyQilWOZtToLV6XVBvVjLKsY5vz8hVlKGeaiU16vCpufQ87O78rTtiAyxFpVc2kkbLGuEWArqLOc6i1+dgb6WqvwG6+JOQSydlXhLhZ5u0ESZXIyqpDMXQm57WXXkL73E4PLgw55u6+4ZrfvSENW12s2WOyKMHGXDU57sfw45U2OVKw/LrTEUoYG3T9e73VTlbVxpzimo31Pj0tPHmUj1HmP9qYeoxzrsG1JNEasVKDixDDv2HHheoUfst42+dEbWDeItUZrYseYvoiTDnmfwjTzOn71DJU6ewfFh8Af3qCSs3Eu87G9gY2op9RSSk5ackpOWlx0uNl7VUgIeyQANeRt49KNrqSCLmxGpHtDuNxzHhVJB7VabZGxmnR3LDIllC21PZue13ai3jV0ZKSyz2M/F4Zzg3A88nwspkMdiW6KoLM3cQBqQa1+7/wBFkslmxB4Kn7osZT5nVU+J8q0+6W1cHmZIpMOzghcyvGz65sqFgb30aw8DatcKXlSUHYqweBoqKk1d9/L13iOyNhQ4ZcsMaoDzPNm8WY6sfOn6KjknVSoLAFzZQSAWNi1gOpsCfIGg1iSiosPiFdcykMpvqDcaGx18xUtABRRRQAUUUUAFFFFABVBvicRwovq1xJ9Yg5CQrlz9vOI9clufTvq/rN7+Mwwy5TiAvGh4hw/G4vDzdu3A7drc7UAZyXb+0cLE+eKSV3O0MuTD4iUcVDEcIqrqyxMDJz7PZ5iqbbW2NoyYl8q5RmaNb4d2sBhRKr8xe8t4/M251xL9I+LhQJBnmQtiOE8sUkk1lMYw6zBdQpvIb2zlQvJr3jxO8OPEmIMcOsAeRSyPlkLBWjCdWKDiZhzJUDSmMPbV9DPxc1JKKs9fXiWu8m3cZmjiEMgjUxhw2HkCgnCmUMklrECTsEE3vcW0vSe7OMxLswnXThwOrcNo+1IH4idom5UqPEZtazmL3mx8siuZJJiqT2QLJw+cWQ8IBQzAM9gNTlIBp1t5cQhA1FxiTG/1eRnk4XAEZ4OhXWVxfkcoPWqIvMNwqRlDMtjbNdmyryHu8SasIIAosNb8zWHix+0M5CoEDOyawO2ULhROr5s1iDLdO7pzpw7fx3HVOFlS0ZsYpTmDwZmYMAQrLL2cpIsF15imKtT4I7IooUdeLPd+BrHqLr76xuL2njrDOXURvhXZ0w0uqSxtxUyAkvle17XI5Gti3XyPyqiO6GZ6RZUV8r7Qi3v5H4VtnlCSP2D4MPiD+1QSVND7Lf4T8f8AeoZKy8QrVGehwLvRQpLS00RAuQbHkbGx8jTMtWuExKtGALXUWZT4eHUVXCOZ2uX1ajprNa5m4Pard7rwZ8LiEAVs+ZcrEhTmiAsxXUA35jWspicEASyC1jZl6C/IjwrWbqIxw04S2ckhc18tzGLXtra/dUZxcHZkqdSNSOaJi33DxUWQMVZYJYJYoXndyqoHWRBiFiRsvbAUEGwTnc6XJ3cxeeWSWeKJMUOGMuImQFpMXE0OUZAUfh5kuGJLMALA0s+5mKVFE0i2aYSMizysoX6o0TIpyKQplIbLqLC5JNTbM3QxjLhS7RycE4EtK2Inugwzq0ypFwyrl7XDEgnNrbKKnJXgmVU3apKN+8stpbvzJi1EeIjSF43MMMs0pkkxSwyRqCCbyQhDnYBs2Zb9L0jg9xcYpheQxOYsWs/COIlKqjYYwyBG4QsQ5zhbWIGp1NWO9u5+JxeKSeOWNPqixth0JbWUTCSUyEKcilY0QEBjZnuNaim3VxhWcAoXkmMglOKxAMsZxKTDDMoQ8FeGGizKTYAWHaIFIyLjdbF8ZVE0bmNYb/8AEzq0BGKkmaRUVbScSNgpDZf4YGo5WW6m780cqTmYSI6YsPlmlkVzJilkw5AYZexGHTpa9hca0rjN1MWz5lKCK+FJw31mcBhEMQJEMgS4GaSJ+RzcLKdKWi3IxqvhiJVyQphwUTESKI2inaSTLeI8RXRgpuFLZQDobgA9AlnVRdiFFwLkgC5NgLnqSQK6vXnW0vo+xTowEiNdICUeecq0sOMM/VTkUx9jMOWmmgNW+7+72KhxskzsvBkVuwZpJXQ2iCIl1UCMBG0Nzc6E3NAGvooooAKKKKAM7vBvlFhzw0HGm/u1Ps/zt93y51itsbQll7WLlNukCaL6r19b0hicYmGGVO1Ifac6m51OvfrWcxGNZzzJ/Mf0pVzlPbY8zicbOpLIvty+vV92xpMDtscaJI1VAXUeJFxVnipzwJW/JKR5lcv/AOqr92dzMRmXEunDSO7faXDtoQMqWuNe+1ajYuy45HEci51ZDdTyOt+nlWlhIZaM/XIrVCrmhGpo3/XI8/3fYmcXI5HQeVbnD4ZSVJAuM1jYXAawsD0Bt8BV1vThIMPhQEWOFBIg0CoupIA6C5JA9aqoTb3D4KW+ZqGHjld+hscBUKKpJ7sYRrn+vSmgLDXT+u6kc+VRb2m5fvTEEGl2/wBzU401bNJl86zUuHTV35HcgpeQ6N/K3yNdSY5OJws658ubh3GbKTbNl52uOfga4nPZby+ZA/WoRs5q3UsqNqk829mVRqTDLdvQ1wamwA7foa13seajuiLD/eH5T8CD+lRSVPGPtLd+Ye8EfrULis/FLtJ9xtez3+210YnJSrOQbg2I5Gm51I0It50lLSpoltBiA4ViNDdX/X9xWs3LjypKD0kt/oWvMJt4jhiFCxsJg2kkhQXjGYAEI12IJAFvWtpu3vtBHBI8iSoUMWcFLAPIkYjjzEgZznUakW1uQNavqSU4J81oJ0oOlVlFbPVfyavbi9gHuP6V92C32fkTWW299IMTQXhSSRxZmSwAjHG4BMjBrWLBgCpbNlJFxrXGC39jiXEKscjyQdrIMlnAkWFirKxAsWGjWOvLnbl1wrBZrEX7jfUVnDv1AJCjJMlmMZZkGUSiD6yYCQ1+Jwxm5Zel76VxBv8AYd3gQLMDilRo8yBAVcgK3bYZrk8luetra0uOmmooooAKKKKACiiigAooooA/P2EwMmKkyryB7TdBet3u/seHCkOEEkg5O9jl/kUaL58/Gvmy9mrCgVRb4n1PU0zicUEJULcjmTy9B1p+hg4xXaV2eSpz4CvF27y3n2y8iMpAF7D4/tSmAm4Uita/ZbTy/o0jLiGza+yORA5+oqwn2seEFZUBXlb2tOX+9M8PKssVoy5V88s8pax2EPpDxn1nZ7IuVHEuHYGRsqdmZWsWsbXtYacyKzWK2ZisRKDmiQoqAhMRIRAySK7PYIOIXjIGVgOVuTE1Zb0YM4rBSRxkKzPASCSAMsyOSCAeiG3jVLid1cQeOI3DCacnM0siyZRh1jBzquhDqOh08aUlTyzaSNOnXc6cZSavcjh3dxT8e0qnLIrWM7lgSXlyyHLbJldLKMpy9dBfRYzAyzYfDBHSQxZWmRZpEWUGF1H2i3a2Zg4vzy1XQ7uYgTZ7r23icyCaUGyYVIGUxgZXLMh1PQg8xao8Lujio1cjhPJLDhEaQzTDWGwl0AF7gXVj7ud1pvWw9RVo366lju9u+8E7STOskj4fDIWzMWLRcQSsVP3SWSx8Dy63WKPYbxsPjf8ASs9sfduaGWB5LSGNZ0ZjPKSoad5IrAqBJZCFN7ch3Cr7Hnsgd5+Q/wB6nQV6iK8XLLRkJqNGPlUmz/b9K+ulox+Y18wB7foa029GefirSRGzWkv+b9a5zZWB/Cfka4lOp8z866xftHx194v+tK4pbM0vZ7u5xGJpVddLN4Eaj9vMVSY7D21HI6W7j3ftUxkINxzFMOmdb/dfQ/lI7/I/DzqtWqxa+LzL5KWGkpJ9l79xmcRtOHDyRyygnhkkMLHKNM5sSCdO4E1ePt/CATxyIcsjFpWKEoXw8SylgwNwyoFII/D3iqibZMcklpUzZcynUjRtHU2I0NuXhWn/ALEw7hw8St2pGIJPNxwWPPqnZ8qKCck0GMkouLu+e30F9j4CPF8bNCV+rZR9o7h3VlE4z2Y5u0bgG9vCqLYm3sI2gw5VZ8MXlB4vZM08RKRhwoZS7BsyW9m9arZ2x44gyx2AktmzliTYZRdiSeQA9K+vudEygcNAqx8JftSAEBVgq21Gqqe/SrnTtvb7CSruS0Ur9blXJt7BRM0hhMhjM+f+ITeCMRTSsGfV+G2XP7RFxUn/AKnwzyIGwllwc+HgiJd+HYCN4iEBtmXOCMwPIG/dOd08MoKlQQwlDAFjfjaS9om5zW1NMQ7sQvIWCBSxRjd2C5owAj2vbMAq626CuSox30JRxU1om7/Rlph/pPwjD2ZgxERRMgvJx5DFGE1tq6kakcu7WtFsba6YmLiRhgM0iEMLMGido3BFzyZSPSsrJuTh5IxHEoDDhgzAEhVicyIq3OtmJIIsdedaXdzYSYPDrAjMwUuxZjdmaR2kcnzZjSVSKi9DVozc1qWdFFFVl4UUUUAFFFFAGKGGNrkWANr+I5io2sdGAYDl3jyIrQzxAOY20WU5kPc1tQfOqTGYfIxFa9OpnPN1qHDXgxT6qvRnXw0P7VyMAv4j/lH71NSW0trJDkDBmaVsqIguzEKXNuQACqSSSOVXZmuYooKTtYdWFbZALAlTmOpuDcenh418UWS/8x99qq8HvVh5L9oooSRmd7Jl4b8N1a57JDaU3/bMM0bPE10QupbS3Y9oix5ftVOjlpuxtZo09VovX8FhGOXgB8hTXIa1Q4TerDPhxiRIESRii8TsNmW9xlPWwuPDWnYtrYfMicaNnlAKLnHaDAkW/FcKT42NZ+Ve9Jm1nlpCC25jjHr30hjjdlHcPmf2tVgwqtBzy3Hf8By+VW4ZdpyFsfLsRhzbGsTFovgRSMC2kt41cNHp4GoeAM2a2tMqelhGVO7TKeWI3bwPzNfMRyU96/LT9Kt8RhL309oVVFdMh0I5Hp4g1Gr+5DTkWYZqjV7WzK+SqfB7zukroyo0X1hILXIkvIqWcdDYyC400Unwq6njINiDfuqgTEwRYiWRoBniixEhlCxliYUDMubmH1GhpGF1JGvVScGn0Pr7fUzRgq15Yw2c2VSRnuFue0bICQL2zVZ4ffVCGkEMnbAKqcgLhw0oyEmzNZDdRqPLWo48Vhy148F9vE7oFtCCgSFZM+bNly5ZBYA37ZHfXG2MJFh8LhJfqsH/ABTRX+xZkXPh5ZBkVBmNtQFH4jpTcew209zNqPixinF6evIaffyEalWVTFxgxygsvDMvZUm7EAa2vrVrsXa/HDHK6FGAIblqoYEEaMLHp1BFZzDY6BTCJMGqPKsatlVLRcRWRVZDZkBC5dVBsbdKYi3mw+HgEqYdo0cZ8q8IMUQKDIEDXKqCPKrlPm3oJunyUXf5nouzMA1rhFF+TtqfRasItjJfM93J7+XoBpWLh+k3tSxZCGht2mygsOIkZYR5gxU59G5G1/N3C/SYDGS+HfOZsRGiK0faWB3UtctobKBbqTpca0lUlO7fkatCFFxS8/VjaqoHIWrqs9srfSOfE8BY5EJRZAZMqFg0aSXEbHOQBIATawYEdK0NLD4UUUUAFFFFABRRRQAltLhkBXvc+zbnprcWrNYwm4zEse88/CtNjsMSVddWS+nQgixFVk2BWT2TYj7h0YfvTlCaitTLxlOU3p/pSUhtXZAmMbB2jkhYskihSRmUowswIIKsQRard8EehvUbQN3U9eMlYycs4u5mW3CiZQoklDakuchJczLPxD2bXzINLWt0pxt1QcPNDxZSMQXLSDIH7erW7NgDqOXI+tXufvuPDp7qOM1+zYju5GoqNtizN1fMym29zAmU4VmUiTiKGk7MeeHgMFLI5IIsSDfXkRXWzt0xA0Z4jExiDMMqZWaBAisLgleyAOfTS1zfWTY5shThgX0Jtqdb6mk3v96x7hzI9a5GlHmiVTET+F+uhLxDfVtD4D586Yw6xJ41XpJbSujN4fGpuktkVLEPd6/PUuP7Rj8akimibXW/pVKrA/tX31A9ag6KLlipbtIvXlT/AMn/AGqtxk8baZQfGk2mHiflUfGP+1djRsRqYty0JES3L9dPLupQbDgzMxhjzShw5KLdg4CuCbahgBfvsKYaTTlXUN/T+uVWOKsUKo77srjsOGUHNHGTmD9pAQSUyXOnPKAuvTSnmjcJGhjBWEgxDKCEKqUUpbRbKxGnQ0zHDk5Hpble2txUbHuBbxo0b2QLNGNrv7le+wkaUTyxpnBUhioLdi+W3da5F/E1HLsXDsFVoYiqAqqlFIVTa6gcsug08BVwt7a/+P3pedbGuqzeqOSvFaNisOyYLseDGGe5JyjW7BzfzbteYvUkO7uHd7cGMl3zk5R7bXu/gxubnxNMRpbzPyq0hkEMQYD7R72PcOWnjVdSyVki2jmbvJ7as53d2dDFOcsMYdVKiQKAygBVygjkLIg0/AvcLaqkNkYLIgJ9ptSfPpT9ZdVpy0PQYeMo01mYUUUVUMBRRRQAUUUUAFQYjBo/tC/j199T0V1NrVHGk1ZlPJu8Puuw8OdfP7Bb+9+FXNFW8efUX/SUunizM4nZ8qcxnXw/aoMFChYdvK34SD861lqTxmykk5ix7xzq2OI0tLwFp4KzzQ17n+TO4vAuGJy0o6dDpWgk2C3SU+opSfZrr7divLMOnnTUK0XpcQq4Wad8r8/IpWiI8u+mcNj7AK6q6jlmHL1513i8I0bWPmCOopZkB8DV91NCdpU3puPYnZit24z2eqk6r7zqKUTDi/f4VyhYaWuP661KJbdNfO9RWZK17k3kk72sScPy91cGK3Qe6uTMe+gTHv8AgKLM7miSpfnUUuDuSVYqT0Oor60xNCSN50aoG4vRkTJLyzL56/tRBg7HNckju5epptSx6AeZpkbKZh/ETyvXHUstdDsaOZ3SbK9mPTTxP6CuPn307/ZvasXQW630rgYcXsoMniAbUKceQOlPn6+gvHHmNWMERmlUfdQC/dYdKmw+xpG9qyDuHOrrC4RY1sot8z50tVrpbbj2Hwkn72i8yeiiis82gooooAKKKKACiiigAooooAKKKKACiiigApfHYXiIVva/Xypiiup2d0RlFSTTKKRJFGWSMSKNMw5gUlJgUOqMf5SNR+lam1L4jZ6PzFj3jQ0xCvbu9dBKphMy01+e/wB/yZeTZzg2tXa7Jktciw7zb9aupIZox2ZAQOVxqPWkl2dLKe3ILevwplVm1e6sJSwqTsotv6eYpGkS+1dj0ANSjZ7yG6RBB4n99avMJsxI+Q17zqaatVEsRr2fH8DUMFdWn4L+Shi3aP3nt5CmV3fXq7H3CraiqnXqPmMRwlGPIq//AE9F+Y+tdDYEP4T7zVlRUeLPqyf6al/xX2FI9lRLyQfOmVUDpXVFQcm92WxhGPuqwUUUVwkFFFFABRRRQAUUUUAFFFFAH//Z">
            <a:hlinkClick r:id="rId4"/>
          </p:cNvPr>
          <p:cNvSpPr>
            <a:spLocks noChangeAspect="1" noChangeArrowheads="1"/>
          </p:cNvSpPr>
          <p:nvPr/>
        </p:nvSpPr>
        <p:spPr bwMode="auto">
          <a:xfrm>
            <a:off x="380999" y="1124446"/>
            <a:ext cx="2886075" cy="655638"/>
          </a:xfrm>
          <a:prstGeom prst="rect">
            <a:avLst/>
          </a:prstGeom>
          <a:noFill/>
        </p:spPr>
        <p:txBody>
          <a:bodyPr vert="horz" wrap="square" lIns="91440" tIns="45720" rIns="91440" bIns="45720" numCol="1" anchor="t" anchorCtr="0" compatLnSpc="1">
            <a:prstTxWarp prst="textNoShape">
              <a:avLst/>
            </a:prstTxWarp>
          </a:bodyPr>
          <a:lstStyle/>
          <a:p>
            <a:r>
              <a:rPr lang="en-US" sz="2400" dirty="0">
                <a:latin typeface="Calibri" pitchFamily="34" charset="0"/>
              </a:rPr>
              <a:t>Biological</a:t>
            </a:r>
          </a:p>
        </p:txBody>
      </p:sp>
      <p:sp>
        <p:nvSpPr>
          <p:cNvPr id="11" name="TextBox 10"/>
          <p:cNvSpPr txBox="1"/>
          <p:nvPr/>
        </p:nvSpPr>
        <p:spPr>
          <a:xfrm>
            <a:off x="0" y="152400"/>
            <a:ext cx="9144000" cy="584775"/>
          </a:xfrm>
          <a:prstGeom prst="rect">
            <a:avLst/>
          </a:prstGeom>
          <a:noFill/>
        </p:spPr>
        <p:txBody>
          <a:bodyPr wrap="square" rtlCol="0">
            <a:spAutoFit/>
          </a:bodyPr>
          <a:lstStyle/>
          <a:p>
            <a:pPr algn="ctr"/>
            <a:r>
              <a:rPr lang="en-US" sz="3200" dirty="0">
                <a:latin typeface="Calibri" pitchFamily="34" charset="0"/>
              </a:rPr>
              <a:t>Carrying Capacity</a:t>
            </a:r>
          </a:p>
        </p:txBody>
      </p:sp>
      <p:pic>
        <p:nvPicPr>
          <p:cNvPr id="1089" name="Picture 65" descr="C:\Users\PLandry\AppData\Local\Microsoft\Windows\Temporary Internet Files\Content.IE5\7LF8DZMB\MC900001325[1].wmf"/>
          <p:cNvPicPr>
            <a:picLocks noChangeAspect="1" noChangeArrowheads="1"/>
          </p:cNvPicPr>
          <p:nvPr/>
        </p:nvPicPr>
        <p:blipFill>
          <a:blip r:embed="rId5" cstate="print"/>
          <a:srcRect/>
          <a:stretch>
            <a:fillRect/>
          </a:stretch>
        </p:blipFill>
        <p:spPr bwMode="auto">
          <a:xfrm>
            <a:off x="4191000" y="1646238"/>
            <a:ext cx="4576576" cy="4572000"/>
          </a:xfrm>
          <a:prstGeom prst="rect">
            <a:avLst/>
          </a:prstGeom>
          <a:noFill/>
        </p:spPr>
      </p:pic>
      <p:sp>
        <p:nvSpPr>
          <p:cNvPr id="75" name="TextBox 74"/>
          <p:cNvSpPr txBox="1"/>
          <p:nvPr/>
        </p:nvSpPr>
        <p:spPr>
          <a:xfrm>
            <a:off x="4191000" y="1124446"/>
            <a:ext cx="3352800" cy="461665"/>
          </a:xfrm>
          <a:prstGeom prst="rect">
            <a:avLst/>
          </a:prstGeom>
          <a:noFill/>
        </p:spPr>
        <p:txBody>
          <a:bodyPr wrap="square" rtlCol="0">
            <a:spAutoFit/>
          </a:bodyPr>
          <a:lstStyle/>
          <a:p>
            <a:r>
              <a:rPr lang="en-US" sz="2400" dirty="0">
                <a:latin typeface="Calibri" pitchFamily="34" charset="0"/>
              </a:rPr>
              <a:t>Cultural</a:t>
            </a:r>
          </a:p>
        </p:txBody>
      </p:sp>
      <p:sp>
        <p:nvSpPr>
          <p:cNvPr id="76" name="TextBox 75"/>
          <p:cNvSpPr txBox="1"/>
          <p:nvPr/>
        </p:nvSpPr>
        <p:spPr>
          <a:xfrm>
            <a:off x="533400" y="6477000"/>
            <a:ext cx="3124200" cy="215444"/>
          </a:xfrm>
          <a:prstGeom prst="rect">
            <a:avLst/>
          </a:prstGeom>
          <a:noFill/>
        </p:spPr>
        <p:txBody>
          <a:bodyPr wrap="square" rtlCol="0">
            <a:spAutoFit/>
          </a:bodyPr>
          <a:lstStyle/>
          <a:p>
            <a:r>
              <a:rPr lang="en-US" sz="800" dirty="0">
                <a:latin typeface="Comic Sans MS" pitchFamily="66" charset="0"/>
              </a:rPr>
              <a:t>Michigan DNR</a:t>
            </a:r>
          </a:p>
        </p:txBody>
      </p:sp>
    </p:spTree>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1" descr="bullfrog"/>
          <p:cNvPicPr>
            <a:picLocks noChangeAspect="1" noChangeArrowheads="1"/>
          </p:cNvPicPr>
          <p:nvPr/>
        </p:nvPicPr>
        <p:blipFill>
          <a:blip r:embed="rId3" cstate="print">
            <a:lum contrast="6000"/>
          </a:blip>
          <a:srcRect/>
          <a:stretch>
            <a:fillRect/>
          </a:stretch>
        </p:blipFill>
        <p:spPr bwMode="auto">
          <a:xfrm>
            <a:off x="3373152" y="1712646"/>
            <a:ext cx="2663386" cy="1616746"/>
          </a:xfrm>
          <a:prstGeom prst="rect">
            <a:avLst/>
          </a:prstGeom>
          <a:noFill/>
          <a:ln w="9525">
            <a:noFill/>
            <a:miter lim="800000"/>
            <a:headEnd/>
            <a:tailEnd/>
          </a:ln>
          <a:effectLst/>
        </p:spPr>
      </p:pic>
      <p:pic>
        <p:nvPicPr>
          <p:cNvPr id="196619" name="Picture 11" descr="A- red fox 36-1 MassWildlife,Bill Byrne"/>
          <p:cNvPicPr>
            <a:picLocks noGrp="1" noChangeAspect="1" noChangeArrowheads="1"/>
          </p:cNvPicPr>
          <p:nvPr>
            <p:ph sz="quarter" idx="3"/>
          </p:nvPr>
        </p:nvPicPr>
        <p:blipFill>
          <a:blip r:embed="rId4" cstate="print">
            <a:lum contrast="6000"/>
          </a:blip>
          <a:srcRect l="9435"/>
          <a:stretch>
            <a:fillRect/>
          </a:stretch>
        </p:blipFill>
        <p:spPr>
          <a:xfrm>
            <a:off x="6100372" y="3792697"/>
            <a:ext cx="2894842" cy="2316162"/>
          </a:xfrm>
          <a:noFill/>
        </p:spPr>
      </p:pic>
      <p:sp>
        <p:nvSpPr>
          <p:cNvPr id="196612" name="Rectangle 4"/>
          <p:cNvSpPr>
            <a:spLocks noGrp="1" noChangeArrowheads="1"/>
          </p:cNvSpPr>
          <p:nvPr>
            <p:ph type="title" sz="quarter"/>
          </p:nvPr>
        </p:nvSpPr>
        <p:spPr>
          <a:xfrm>
            <a:off x="0" y="0"/>
            <a:ext cx="9144000" cy="914400"/>
          </a:xfrm>
        </p:spPr>
        <p:txBody>
          <a:bodyPr>
            <a:normAutofit/>
          </a:bodyPr>
          <a:lstStyle/>
          <a:p>
            <a:pPr eaLnBrk="1" hangingPunct="1">
              <a:defRPr/>
            </a:pPr>
            <a:r>
              <a:rPr lang="en-US" sz="3200" dirty="0">
                <a:latin typeface="Calibri" pitchFamily="34" charset="0"/>
              </a:rPr>
              <a:t>Hunting, Fishing, Trapping = Game </a:t>
            </a:r>
          </a:p>
        </p:txBody>
      </p:sp>
      <p:pic>
        <p:nvPicPr>
          <p:cNvPr id="196618" name="Picture 10" descr="A- coyote 31-1 MassWildlife,Bill Byrne"/>
          <p:cNvPicPr>
            <a:picLocks noGrp="1" noChangeAspect="1" noChangeArrowheads="1"/>
          </p:cNvPicPr>
          <p:nvPr>
            <p:ph sz="quarter" idx="2"/>
          </p:nvPr>
        </p:nvPicPr>
        <p:blipFill>
          <a:blip r:embed="rId5" cstate="print">
            <a:lum contrast="6000"/>
          </a:blip>
          <a:srcRect l="21858" t="5849" r="8197" b="29247"/>
          <a:stretch>
            <a:fillRect/>
          </a:stretch>
        </p:blipFill>
        <p:spPr>
          <a:xfrm>
            <a:off x="228600" y="3799760"/>
            <a:ext cx="2825504" cy="2187576"/>
          </a:xfrm>
          <a:noFill/>
        </p:spPr>
      </p:pic>
      <p:pic>
        <p:nvPicPr>
          <p:cNvPr id="196620" name="Picture 12" descr="A-Crow 2-1 MassWildlife, Bill Byrne"/>
          <p:cNvPicPr>
            <a:picLocks noGrp="1" noChangeAspect="1" noChangeArrowheads="1"/>
          </p:cNvPicPr>
          <p:nvPr>
            <p:ph sz="quarter" idx="4"/>
          </p:nvPr>
        </p:nvPicPr>
        <p:blipFill>
          <a:blip r:embed="rId6" cstate="print">
            <a:lum contrast="12000"/>
          </a:blip>
          <a:srcRect/>
          <a:stretch>
            <a:fillRect/>
          </a:stretch>
        </p:blipFill>
        <p:spPr>
          <a:xfrm>
            <a:off x="228600" y="1445676"/>
            <a:ext cx="2895600" cy="1904010"/>
          </a:xfrm>
          <a:noFill/>
        </p:spPr>
      </p:pic>
      <p:sp>
        <p:nvSpPr>
          <p:cNvPr id="196621" name="Text Box 13"/>
          <p:cNvSpPr txBox="1">
            <a:spLocks noChangeArrowheads="1"/>
          </p:cNvSpPr>
          <p:nvPr/>
        </p:nvSpPr>
        <p:spPr bwMode="auto">
          <a:xfrm>
            <a:off x="685800" y="762000"/>
            <a:ext cx="7543800" cy="430887"/>
          </a:xfrm>
          <a:prstGeom prst="rect">
            <a:avLst/>
          </a:prstGeom>
          <a:noFill/>
          <a:ln w="9525">
            <a:noFill/>
            <a:miter lim="800000"/>
            <a:headEnd/>
            <a:tailEnd/>
          </a:ln>
        </p:spPr>
        <p:txBody>
          <a:bodyPr>
            <a:spAutoFit/>
          </a:bodyPr>
          <a:lstStyle/>
          <a:p>
            <a:pPr algn="ctr"/>
            <a:r>
              <a:rPr lang="en-US" sz="2200" dirty="0">
                <a:latin typeface="Calibri" pitchFamily="34" charset="0"/>
              </a:rPr>
              <a:t>Highly </a:t>
            </a:r>
            <a:r>
              <a:rPr lang="en-US" sz="2200" b="1" u="sng" dirty="0">
                <a:latin typeface="Calibri" pitchFamily="34" charset="0"/>
              </a:rPr>
              <a:t>REGULATED</a:t>
            </a:r>
            <a:r>
              <a:rPr lang="en-US" sz="2200" dirty="0">
                <a:latin typeface="Calibri" pitchFamily="34" charset="0"/>
              </a:rPr>
              <a:t> activities with </a:t>
            </a:r>
            <a:r>
              <a:rPr lang="en-US" sz="2200" b="1" u="sng" dirty="0">
                <a:latin typeface="Calibri" pitchFamily="34" charset="0"/>
              </a:rPr>
              <a:t>SEASONS &amp; BAG LIMITS</a:t>
            </a:r>
          </a:p>
        </p:txBody>
      </p:sp>
      <p:pic>
        <p:nvPicPr>
          <p:cNvPr id="196617" name="Picture 9" descr="A- brook trout 30-1 MassWildlife,Bill Byrne"/>
          <p:cNvPicPr>
            <a:picLocks noGrp="1" noChangeAspect="1" noChangeArrowheads="1"/>
          </p:cNvPicPr>
          <p:nvPr>
            <p:ph sz="quarter" idx="1"/>
          </p:nvPr>
        </p:nvPicPr>
        <p:blipFill>
          <a:blip r:embed="rId7" cstate="print"/>
          <a:srcRect l="2083" r="6250" b="18645"/>
          <a:stretch>
            <a:fillRect/>
          </a:stretch>
        </p:blipFill>
        <p:spPr>
          <a:xfrm>
            <a:off x="3200400" y="3799760"/>
            <a:ext cx="2836138" cy="1739900"/>
          </a:xfrm>
          <a:noFill/>
        </p:spPr>
      </p:pic>
      <p:pic>
        <p:nvPicPr>
          <p:cNvPr id="9" name="Picture 9" descr="grey squirrel"/>
          <p:cNvPicPr>
            <a:picLocks noChangeAspect="1" noChangeArrowheads="1"/>
          </p:cNvPicPr>
          <p:nvPr/>
        </p:nvPicPr>
        <p:blipFill>
          <a:blip r:embed="rId8" cstate="print">
            <a:lum contrast="12000"/>
          </a:blip>
          <a:srcRect/>
          <a:stretch>
            <a:fillRect/>
          </a:stretch>
        </p:blipFill>
        <p:spPr bwMode="auto">
          <a:xfrm>
            <a:off x="6171442" y="1445676"/>
            <a:ext cx="2823772" cy="1883716"/>
          </a:xfrm>
          <a:prstGeom prst="rect">
            <a:avLst/>
          </a:prstGeom>
          <a:noFill/>
          <a:ln w="9525">
            <a:noFill/>
            <a:miter lim="800000"/>
            <a:headEnd/>
            <a:tailEnd/>
          </a:ln>
          <a:effectLst/>
        </p:spPr>
      </p:pic>
    </p:spTree>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60" name="Rectangle 4"/>
          <p:cNvSpPr>
            <a:spLocks noGrp="1" noChangeArrowheads="1"/>
          </p:cNvSpPr>
          <p:nvPr>
            <p:ph type="title" sz="quarter"/>
          </p:nvPr>
        </p:nvSpPr>
        <p:spPr>
          <a:xfrm>
            <a:off x="0" y="0"/>
            <a:ext cx="9144000" cy="838200"/>
          </a:xfrm>
        </p:spPr>
        <p:txBody>
          <a:bodyPr>
            <a:normAutofit fontScale="90000"/>
          </a:bodyPr>
          <a:lstStyle/>
          <a:p>
            <a:pPr eaLnBrk="1" hangingPunct="1">
              <a:defRPr/>
            </a:pPr>
            <a:r>
              <a:rPr lang="en-US" sz="3600" dirty="0">
                <a:latin typeface="Calibri" pitchFamily="34" charset="0"/>
              </a:rPr>
              <a:t>Non-Game Species</a:t>
            </a:r>
            <a:br>
              <a:rPr lang="en-US" sz="3600" dirty="0">
                <a:latin typeface="Calibri" pitchFamily="34" charset="0"/>
              </a:rPr>
            </a:br>
            <a:r>
              <a:rPr lang="en-US" sz="3100" dirty="0">
                <a:latin typeface="Calibri" pitchFamily="34" charset="0"/>
              </a:rPr>
              <a:t>(Natural Heritage and Endangered Species)</a:t>
            </a:r>
          </a:p>
        </p:txBody>
      </p:sp>
      <p:pic>
        <p:nvPicPr>
          <p:cNvPr id="198666" name="Picture 10" descr="box turtle"/>
          <p:cNvPicPr>
            <a:picLocks noGrp="1" noChangeAspect="1" noChangeArrowheads="1"/>
          </p:cNvPicPr>
          <p:nvPr>
            <p:ph sz="quarter" idx="2"/>
          </p:nvPr>
        </p:nvPicPr>
        <p:blipFill>
          <a:blip r:embed="rId3" cstate="print">
            <a:lum contrast="6000"/>
          </a:blip>
          <a:srcRect/>
          <a:stretch>
            <a:fillRect/>
          </a:stretch>
        </p:blipFill>
        <p:spPr>
          <a:xfrm>
            <a:off x="308877" y="3962400"/>
            <a:ext cx="3810000" cy="2314575"/>
          </a:xfrm>
          <a:noFill/>
        </p:spPr>
      </p:pic>
      <p:pic>
        <p:nvPicPr>
          <p:cNvPr id="1026" name="Picture 2" descr="C:\Users\PLandry\Pictures\Am toad boy_20090504_262WCB_5207_.jpg"/>
          <p:cNvPicPr>
            <a:picLocks noGrp="1" noChangeAspect="1" noChangeArrowheads="1"/>
          </p:cNvPicPr>
          <p:nvPr>
            <p:ph sz="quarter" idx="3"/>
          </p:nvPr>
        </p:nvPicPr>
        <p:blipFill>
          <a:blip r:embed="rId4" cstate="print"/>
          <a:srcRect/>
          <a:stretch>
            <a:fillRect/>
          </a:stretch>
        </p:blipFill>
        <p:spPr bwMode="auto">
          <a:xfrm>
            <a:off x="1139351" y="1061606"/>
            <a:ext cx="2147012" cy="2764176"/>
          </a:xfrm>
          <a:prstGeom prst="rect">
            <a:avLst/>
          </a:prstGeom>
          <a:noFill/>
        </p:spPr>
      </p:pic>
      <p:pic>
        <p:nvPicPr>
          <p:cNvPr id="1027" name="Picture 3" descr="C:\Users\PLandry\Pictures\dragonfly on ferns_V1.jpg"/>
          <p:cNvPicPr>
            <a:picLocks noChangeAspect="1" noChangeArrowheads="1"/>
          </p:cNvPicPr>
          <p:nvPr/>
        </p:nvPicPr>
        <p:blipFill>
          <a:blip r:embed="rId5" cstate="print"/>
          <a:srcRect/>
          <a:stretch>
            <a:fillRect/>
          </a:stretch>
        </p:blipFill>
        <p:spPr bwMode="auto">
          <a:xfrm>
            <a:off x="4828561" y="3722321"/>
            <a:ext cx="3657600" cy="2554654"/>
          </a:xfrm>
          <a:prstGeom prst="rect">
            <a:avLst/>
          </a:prstGeom>
          <a:noFill/>
        </p:spPr>
      </p:pic>
      <p:pic>
        <p:nvPicPr>
          <p:cNvPr id="1028" name="Picture 4" descr="U:\Sections\InfoEduc\bbyrne\AA_2 PHOTO COLLECTIONS\PHOTO COLLECTION images by Bill Byrne  MassWildlife\Bald Eagles &amp; Loons\loon nest Quabbin V1cropped _bbyrne.jpg"/>
          <p:cNvPicPr>
            <a:picLocks noChangeAspect="1" noChangeArrowheads="1"/>
          </p:cNvPicPr>
          <p:nvPr/>
        </p:nvPicPr>
        <p:blipFill>
          <a:blip r:embed="rId6" cstate="print"/>
          <a:srcRect/>
          <a:stretch>
            <a:fillRect/>
          </a:stretch>
        </p:blipFill>
        <p:spPr bwMode="auto">
          <a:xfrm>
            <a:off x="5278937" y="1061606"/>
            <a:ext cx="2743200" cy="2540770"/>
          </a:xfrm>
          <a:prstGeom prst="rect">
            <a:avLst/>
          </a:prstGeom>
          <a:noFill/>
        </p:spPr>
      </p:pic>
    </p:spTree>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2"/>
          <p:cNvSpPr>
            <a:spLocks noGrp="1" noChangeArrowheads="1"/>
          </p:cNvSpPr>
          <p:nvPr>
            <p:ph type="title" sz="quarter"/>
          </p:nvPr>
        </p:nvSpPr>
        <p:spPr>
          <a:xfrm>
            <a:off x="0" y="0"/>
            <a:ext cx="9144000" cy="961030"/>
          </a:xfrm>
        </p:spPr>
        <p:txBody>
          <a:bodyPr>
            <a:normAutofit fontScale="90000"/>
          </a:bodyPr>
          <a:lstStyle/>
          <a:p>
            <a:pPr eaLnBrk="1" hangingPunct="1">
              <a:defRPr/>
            </a:pPr>
            <a:r>
              <a:rPr lang="en-US" sz="3600" dirty="0">
                <a:latin typeface="Calibri" pitchFamily="34" charset="0"/>
              </a:rPr>
              <a:t>Methods used to determine abundance &amp; distribution</a:t>
            </a:r>
          </a:p>
        </p:txBody>
      </p:sp>
      <p:pic>
        <p:nvPicPr>
          <p:cNvPr id="26627" name="Picture 8" descr="DSCN0770"/>
          <p:cNvPicPr>
            <a:picLocks noGrp="1" noChangeAspect="1" noChangeArrowheads="1"/>
          </p:cNvPicPr>
          <p:nvPr>
            <p:ph sz="quarter" idx="1"/>
          </p:nvPr>
        </p:nvPicPr>
        <p:blipFill>
          <a:blip r:embed="rId3" cstate="print">
            <a:lum contrast="18000"/>
          </a:blip>
          <a:srcRect/>
          <a:stretch>
            <a:fillRect/>
          </a:stretch>
        </p:blipFill>
        <p:spPr>
          <a:xfrm>
            <a:off x="2362200" y="1522863"/>
            <a:ext cx="2463800" cy="1847850"/>
          </a:xfrm>
          <a:noFill/>
        </p:spPr>
      </p:pic>
      <p:pic>
        <p:nvPicPr>
          <p:cNvPr id="26628" name="Picture 10" descr="cold water stream sampling Barre"/>
          <p:cNvPicPr>
            <a:picLocks noGrp="1" noChangeAspect="1" noChangeArrowheads="1"/>
          </p:cNvPicPr>
          <p:nvPr>
            <p:ph sz="quarter" idx="3"/>
          </p:nvPr>
        </p:nvPicPr>
        <p:blipFill>
          <a:blip r:embed="rId4" cstate="print">
            <a:lum contrast="18000"/>
          </a:blip>
          <a:srcRect/>
          <a:stretch>
            <a:fillRect/>
          </a:stretch>
        </p:blipFill>
        <p:spPr>
          <a:xfrm>
            <a:off x="5029200" y="1522863"/>
            <a:ext cx="3811334" cy="1808162"/>
          </a:xfrm>
          <a:noFill/>
        </p:spPr>
      </p:pic>
      <p:pic>
        <p:nvPicPr>
          <p:cNvPr id="26629" name="Picture 11" descr="Deer winter telemetry Bill Woytek"/>
          <p:cNvPicPr>
            <a:picLocks noGrp="1" noChangeAspect="1" noChangeArrowheads="1"/>
          </p:cNvPicPr>
          <p:nvPr>
            <p:ph sz="quarter" idx="4"/>
          </p:nvPr>
        </p:nvPicPr>
        <p:blipFill>
          <a:blip r:embed="rId5" cstate="print">
            <a:lum contrast="6000"/>
          </a:blip>
          <a:srcRect/>
          <a:stretch>
            <a:fillRect/>
          </a:stretch>
        </p:blipFill>
        <p:spPr>
          <a:xfrm>
            <a:off x="228600" y="929327"/>
            <a:ext cx="2012872" cy="2441386"/>
          </a:xfrm>
          <a:noFill/>
        </p:spPr>
      </p:pic>
      <p:pic>
        <p:nvPicPr>
          <p:cNvPr id="26630" name="Picture 12" descr="Wood Duck banding study"/>
          <p:cNvPicPr>
            <a:picLocks noChangeAspect="1" noChangeArrowheads="1"/>
          </p:cNvPicPr>
          <p:nvPr/>
        </p:nvPicPr>
        <p:blipFill>
          <a:blip r:embed="rId6" cstate="print">
            <a:lum contrast="12000"/>
          </a:blip>
          <a:srcRect/>
          <a:stretch>
            <a:fillRect/>
          </a:stretch>
        </p:blipFill>
        <p:spPr bwMode="auto">
          <a:xfrm>
            <a:off x="5725236" y="3370713"/>
            <a:ext cx="2408238" cy="2895600"/>
          </a:xfrm>
          <a:prstGeom prst="rect">
            <a:avLst/>
          </a:prstGeom>
          <a:noFill/>
          <a:ln w="9525">
            <a:noFill/>
            <a:miter lim="800000"/>
            <a:headEnd/>
            <a:tailEnd/>
          </a:ln>
        </p:spPr>
      </p:pic>
      <p:pic>
        <p:nvPicPr>
          <p:cNvPr id="7" name="Picture 6" descr="C:\Users\SIngalls\AppData\Local\Microsoft\Windows\Temporary Internet Files\Content.IE5\PIVYGM5C\IMAG0752.jpg"/>
          <p:cNvPicPr/>
          <p:nvPr/>
        </p:nvPicPr>
        <p:blipFill>
          <a:blip r:embed="rId7" cstate="print"/>
          <a:srcRect/>
          <a:stretch>
            <a:fillRect/>
          </a:stretch>
        </p:blipFill>
        <p:spPr bwMode="auto">
          <a:xfrm>
            <a:off x="633863" y="3542732"/>
            <a:ext cx="3810000" cy="2285998"/>
          </a:xfrm>
          <a:prstGeom prst="rect">
            <a:avLst/>
          </a:prstGeom>
          <a:noFill/>
          <a:ln w="9525">
            <a:noFill/>
            <a:miter lim="800000"/>
            <a:headEnd/>
            <a:tailEnd/>
          </a:ln>
        </p:spPr>
      </p:pic>
    </p:spTree>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5" name="Rectangle 3"/>
          <p:cNvSpPr>
            <a:spLocks noGrp="1" noChangeArrowheads="1"/>
          </p:cNvSpPr>
          <p:nvPr>
            <p:ph type="body" idx="1"/>
          </p:nvPr>
        </p:nvSpPr>
        <p:spPr>
          <a:xfrm>
            <a:off x="0" y="105103"/>
            <a:ext cx="9144000" cy="6421939"/>
          </a:xfrm>
        </p:spPr>
        <p:txBody>
          <a:bodyPr>
            <a:normAutofit/>
          </a:bodyPr>
          <a:lstStyle/>
          <a:p>
            <a:pPr marL="0" indent="0" algn="ctr" eaLnBrk="1" hangingPunct="1">
              <a:lnSpc>
                <a:spcPct val="80000"/>
              </a:lnSpc>
              <a:buNone/>
              <a:defRPr/>
            </a:pPr>
            <a:endParaRPr lang="en-US" sz="1000" dirty="0"/>
          </a:p>
          <a:p>
            <a:pPr marL="0" indent="0" algn="ctr" eaLnBrk="1" hangingPunct="1">
              <a:lnSpc>
                <a:spcPct val="80000"/>
              </a:lnSpc>
              <a:buNone/>
              <a:defRPr/>
            </a:pPr>
            <a:r>
              <a:rPr lang="en-US" sz="3600" dirty="0"/>
              <a:t>Outline of Wildlife Learning Objectives</a:t>
            </a:r>
          </a:p>
          <a:p>
            <a:pPr marL="0" indent="0" algn="ctr" eaLnBrk="1" hangingPunct="1">
              <a:lnSpc>
                <a:spcPct val="80000"/>
              </a:lnSpc>
              <a:buNone/>
              <a:defRPr/>
            </a:pPr>
            <a:endParaRPr lang="en-US" sz="1600" dirty="0"/>
          </a:p>
          <a:p>
            <a:pPr eaLnBrk="1" hangingPunct="1">
              <a:lnSpc>
                <a:spcPct val="80000"/>
              </a:lnSpc>
              <a:defRPr/>
            </a:pPr>
            <a:r>
              <a:rPr lang="en-US" sz="3600" dirty="0"/>
              <a:t>Knowledge of Wildlife</a:t>
            </a:r>
            <a:endParaRPr lang="en-US" sz="2400" dirty="0"/>
          </a:p>
          <a:p>
            <a:pPr eaLnBrk="1" hangingPunct="1">
              <a:lnSpc>
                <a:spcPct val="80000"/>
              </a:lnSpc>
              <a:buFont typeface="Wingdings" pitchFamily="2" charset="2"/>
              <a:buNone/>
              <a:defRPr/>
            </a:pPr>
            <a:r>
              <a:rPr lang="en-US" sz="2400" dirty="0"/>
              <a:t>   (natural history &amp; distribution, identification, role within ecosystem)</a:t>
            </a:r>
          </a:p>
          <a:p>
            <a:pPr eaLnBrk="1" hangingPunct="1">
              <a:lnSpc>
                <a:spcPct val="80000"/>
              </a:lnSpc>
              <a:buFont typeface="Wingdings" pitchFamily="2" charset="2"/>
              <a:buNone/>
              <a:defRPr/>
            </a:pPr>
            <a:endParaRPr lang="en-US" sz="1200" dirty="0"/>
          </a:p>
          <a:p>
            <a:pPr eaLnBrk="1" hangingPunct="1">
              <a:lnSpc>
                <a:spcPct val="80000"/>
              </a:lnSpc>
              <a:defRPr/>
            </a:pPr>
            <a:r>
              <a:rPr lang="en-US" sz="3600" dirty="0"/>
              <a:t>Understanding Wildlife Ecology</a:t>
            </a:r>
          </a:p>
          <a:p>
            <a:pPr eaLnBrk="1" hangingPunct="1">
              <a:lnSpc>
                <a:spcPct val="80000"/>
              </a:lnSpc>
              <a:buFont typeface="Wingdings" pitchFamily="2" charset="2"/>
              <a:buNone/>
              <a:defRPr/>
            </a:pPr>
            <a:r>
              <a:rPr lang="en-US" sz="2400" dirty="0"/>
              <a:t>	(basic needs, habitat assessment, adaptations, predator-prey, food webs, limiting factors, carrying capacity, populations)</a:t>
            </a:r>
          </a:p>
          <a:p>
            <a:pPr eaLnBrk="1" hangingPunct="1">
              <a:lnSpc>
                <a:spcPct val="80000"/>
              </a:lnSpc>
              <a:buFont typeface="Wingdings" pitchFamily="2" charset="2"/>
              <a:buNone/>
              <a:defRPr/>
            </a:pPr>
            <a:endParaRPr lang="en-US" sz="1200" dirty="0"/>
          </a:p>
          <a:p>
            <a:pPr eaLnBrk="1" hangingPunct="1">
              <a:lnSpc>
                <a:spcPct val="80000"/>
              </a:lnSpc>
              <a:defRPr/>
            </a:pPr>
            <a:r>
              <a:rPr lang="en-US" sz="3600" dirty="0"/>
              <a:t>Conservation &amp; Management </a:t>
            </a:r>
          </a:p>
          <a:p>
            <a:pPr eaLnBrk="1" hangingPunct="1">
              <a:lnSpc>
                <a:spcPct val="80000"/>
              </a:lnSpc>
              <a:buFont typeface="Wingdings" pitchFamily="2" charset="2"/>
              <a:buNone/>
              <a:defRPr/>
            </a:pPr>
            <a:r>
              <a:rPr lang="en-US" sz="2400" dirty="0"/>
              <a:t>	(conservation, management, agencies, hunting, fishing, trapping, game &amp; non-game, wildlife management)</a:t>
            </a:r>
          </a:p>
          <a:p>
            <a:pPr eaLnBrk="1" hangingPunct="1">
              <a:lnSpc>
                <a:spcPct val="80000"/>
              </a:lnSpc>
              <a:buFont typeface="Wingdings" pitchFamily="2" charset="2"/>
              <a:buNone/>
              <a:defRPr/>
            </a:pPr>
            <a:endParaRPr lang="en-US" sz="1200" dirty="0"/>
          </a:p>
          <a:p>
            <a:pPr eaLnBrk="1" hangingPunct="1">
              <a:lnSpc>
                <a:spcPct val="80000"/>
              </a:lnSpc>
              <a:defRPr/>
            </a:pPr>
            <a:r>
              <a:rPr lang="en-US" sz="3600" b="1" dirty="0"/>
              <a:t>Issues Involving Wildlife &amp; Society</a:t>
            </a:r>
          </a:p>
          <a:p>
            <a:pPr eaLnBrk="1" hangingPunct="1">
              <a:lnSpc>
                <a:spcPct val="80000"/>
              </a:lnSpc>
              <a:buFont typeface="Wingdings" pitchFamily="2" charset="2"/>
              <a:buNone/>
              <a:defRPr/>
            </a:pPr>
            <a:r>
              <a:rPr lang="en-US" sz="2400" dirty="0"/>
              <a:t>	(listed species, habitat loss/fragmentation, non-native, invasive, diseases, living with wildlife, current issue)</a:t>
            </a:r>
          </a:p>
        </p:txBody>
      </p:sp>
    </p:spTree>
    <p:extLst>
      <p:ext uri="{BB962C8B-B14F-4D97-AF65-F5344CB8AC3E}">
        <p14:creationId xmlns:p14="http://schemas.microsoft.com/office/powerpoint/2010/main" val="3666996549"/>
      </p:ext>
    </p:extLst>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2"/>
          <p:cNvSpPr>
            <a:spLocks noGrp="1" noChangeArrowheads="1"/>
          </p:cNvSpPr>
          <p:nvPr>
            <p:ph type="title"/>
          </p:nvPr>
        </p:nvSpPr>
        <p:spPr>
          <a:xfrm>
            <a:off x="0" y="152401"/>
            <a:ext cx="9144000" cy="1066800"/>
          </a:xfrm>
        </p:spPr>
        <p:txBody>
          <a:bodyPr>
            <a:normAutofit/>
          </a:bodyPr>
          <a:lstStyle/>
          <a:p>
            <a:pPr eaLnBrk="1" hangingPunct="1">
              <a:defRPr/>
            </a:pPr>
            <a:r>
              <a:rPr lang="en-US" sz="3200" dirty="0">
                <a:latin typeface="Calibri" pitchFamily="34" charset="0"/>
              </a:rPr>
              <a:t>Listed Species</a:t>
            </a:r>
            <a:br>
              <a:rPr lang="en-US" sz="3200" dirty="0">
                <a:latin typeface="Calibri" pitchFamily="34" charset="0"/>
              </a:rPr>
            </a:br>
            <a:r>
              <a:rPr lang="en-US" sz="3200" i="1" dirty="0">
                <a:latin typeface="Calibri" pitchFamily="34" charset="0"/>
              </a:rPr>
              <a:t>(Natural Heritage &amp; Endangered Species)</a:t>
            </a:r>
          </a:p>
        </p:txBody>
      </p:sp>
      <p:sp>
        <p:nvSpPr>
          <p:cNvPr id="28675" name="Text Box 8"/>
          <p:cNvSpPr txBox="1">
            <a:spLocks noChangeArrowheads="1"/>
          </p:cNvSpPr>
          <p:nvPr/>
        </p:nvSpPr>
        <p:spPr bwMode="auto">
          <a:xfrm>
            <a:off x="974725" y="1244600"/>
            <a:ext cx="320675" cy="396875"/>
          </a:xfrm>
          <a:prstGeom prst="rect">
            <a:avLst/>
          </a:prstGeom>
          <a:noFill/>
          <a:ln w="9525">
            <a:noFill/>
            <a:miter lim="800000"/>
            <a:headEnd/>
            <a:tailEnd/>
          </a:ln>
        </p:spPr>
        <p:txBody>
          <a:bodyPr>
            <a:spAutoFit/>
          </a:bodyPr>
          <a:lstStyle/>
          <a:p>
            <a:pPr algn="ctr"/>
            <a:endParaRPr lang="en-US" sz="2000" dirty="0">
              <a:latin typeface="Calibri" pitchFamily="34" charset="0"/>
            </a:endParaRPr>
          </a:p>
        </p:txBody>
      </p:sp>
      <p:sp>
        <p:nvSpPr>
          <p:cNvPr id="205833" name="Text Box 9"/>
          <p:cNvSpPr txBox="1">
            <a:spLocks noChangeArrowheads="1"/>
          </p:cNvSpPr>
          <p:nvPr/>
        </p:nvSpPr>
        <p:spPr bwMode="auto">
          <a:xfrm>
            <a:off x="152400" y="1160463"/>
            <a:ext cx="2286000" cy="396875"/>
          </a:xfrm>
          <a:prstGeom prst="rect">
            <a:avLst/>
          </a:prstGeom>
          <a:noFill/>
          <a:ln w="9525">
            <a:noFill/>
            <a:miter lim="800000"/>
            <a:headEnd/>
            <a:tailEnd/>
          </a:ln>
        </p:spPr>
        <p:txBody>
          <a:bodyPr>
            <a:spAutoFit/>
          </a:bodyPr>
          <a:lstStyle/>
          <a:p>
            <a:pPr algn="ctr"/>
            <a:r>
              <a:rPr lang="en-US" sz="2000" b="1" dirty="0">
                <a:latin typeface="Calibri" pitchFamily="34" charset="0"/>
              </a:rPr>
              <a:t>Endangered:</a:t>
            </a:r>
          </a:p>
        </p:txBody>
      </p:sp>
      <p:sp>
        <p:nvSpPr>
          <p:cNvPr id="28677" name="Text Box 10"/>
          <p:cNvSpPr txBox="1">
            <a:spLocks noChangeArrowheads="1"/>
          </p:cNvSpPr>
          <p:nvPr/>
        </p:nvSpPr>
        <p:spPr bwMode="auto">
          <a:xfrm>
            <a:off x="304800" y="1168400"/>
            <a:ext cx="1676400" cy="396875"/>
          </a:xfrm>
          <a:prstGeom prst="rect">
            <a:avLst/>
          </a:prstGeom>
          <a:noFill/>
          <a:ln w="9525">
            <a:noFill/>
            <a:miter lim="800000"/>
            <a:headEnd/>
            <a:tailEnd/>
          </a:ln>
        </p:spPr>
        <p:txBody>
          <a:bodyPr>
            <a:spAutoFit/>
          </a:bodyPr>
          <a:lstStyle/>
          <a:p>
            <a:pPr algn="ctr"/>
            <a:r>
              <a:rPr lang="en-US" sz="2000" dirty="0">
                <a:latin typeface="Calibri" pitchFamily="34" charset="0"/>
              </a:rPr>
              <a:t> </a:t>
            </a:r>
          </a:p>
        </p:txBody>
      </p:sp>
      <p:sp>
        <p:nvSpPr>
          <p:cNvPr id="28678" name="Text Box 11"/>
          <p:cNvSpPr txBox="1">
            <a:spLocks noChangeArrowheads="1"/>
          </p:cNvSpPr>
          <p:nvPr/>
        </p:nvSpPr>
        <p:spPr bwMode="auto">
          <a:xfrm>
            <a:off x="609600" y="1447800"/>
            <a:ext cx="7696200" cy="396875"/>
          </a:xfrm>
          <a:prstGeom prst="rect">
            <a:avLst/>
          </a:prstGeom>
          <a:noFill/>
          <a:ln w="9525">
            <a:noFill/>
            <a:miter lim="800000"/>
            <a:headEnd/>
            <a:tailEnd/>
          </a:ln>
        </p:spPr>
        <p:txBody>
          <a:bodyPr>
            <a:spAutoFit/>
          </a:bodyPr>
          <a:lstStyle/>
          <a:p>
            <a:pPr algn="ctr"/>
            <a:endParaRPr lang="en-US" sz="2000" dirty="0">
              <a:latin typeface="Calibri" pitchFamily="34" charset="0"/>
            </a:endParaRPr>
          </a:p>
        </p:txBody>
      </p:sp>
      <p:sp>
        <p:nvSpPr>
          <p:cNvPr id="205836" name="Text Box 12"/>
          <p:cNvSpPr txBox="1">
            <a:spLocks noChangeArrowheads="1"/>
          </p:cNvSpPr>
          <p:nvPr/>
        </p:nvSpPr>
        <p:spPr bwMode="auto">
          <a:xfrm>
            <a:off x="533400" y="1600200"/>
            <a:ext cx="8382000" cy="1006475"/>
          </a:xfrm>
          <a:prstGeom prst="rect">
            <a:avLst/>
          </a:prstGeom>
          <a:noFill/>
          <a:ln w="9525">
            <a:noFill/>
            <a:miter lim="800000"/>
            <a:headEnd/>
            <a:tailEnd/>
          </a:ln>
        </p:spPr>
        <p:txBody>
          <a:bodyPr>
            <a:spAutoFit/>
          </a:bodyPr>
          <a:lstStyle/>
          <a:p>
            <a:r>
              <a:rPr lang="en-US" sz="2000" dirty="0">
                <a:latin typeface="Calibri" pitchFamily="34" charset="0"/>
              </a:rPr>
              <a:t>Native Species which are in danger of extinction throughout all or part of their range, or which are in danger of extirpation from MA, as documented by biological research &amp; inventory</a:t>
            </a:r>
          </a:p>
        </p:txBody>
      </p:sp>
      <p:sp>
        <p:nvSpPr>
          <p:cNvPr id="205837" name="Text Box 13"/>
          <p:cNvSpPr txBox="1">
            <a:spLocks noChangeArrowheads="1"/>
          </p:cNvSpPr>
          <p:nvPr/>
        </p:nvSpPr>
        <p:spPr bwMode="auto">
          <a:xfrm>
            <a:off x="517525" y="2692400"/>
            <a:ext cx="1768475" cy="396875"/>
          </a:xfrm>
          <a:prstGeom prst="rect">
            <a:avLst/>
          </a:prstGeom>
          <a:noFill/>
          <a:ln w="9525">
            <a:noFill/>
            <a:miter lim="800000"/>
            <a:headEnd/>
            <a:tailEnd/>
          </a:ln>
        </p:spPr>
        <p:txBody>
          <a:bodyPr>
            <a:spAutoFit/>
          </a:bodyPr>
          <a:lstStyle/>
          <a:p>
            <a:r>
              <a:rPr lang="en-US" sz="2000" b="1" dirty="0">
                <a:latin typeface="Calibri" pitchFamily="34" charset="0"/>
              </a:rPr>
              <a:t>Threatened:</a:t>
            </a:r>
          </a:p>
        </p:txBody>
      </p:sp>
      <p:sp>
        <p:nvSpPr>
          <p:cNvPr id="28681" name="Text Box 14"/>
          <p:cNvSpPr txBox="1">
            <a:spLocks noChangeArrowheads="1"/>
          </p:cNvSpPr>
          <p:nvPr/>
        </p:nvSpPr>
        <p:spPr bwMode="auto">
          <a:xfrm>
            <a:off x="762000" y="3124200"/>
            <a:ext cx="8077200" cy="396875"/>
          </a:xfrm>
          <a:prstGeom prst="rect">
            <a:avLst/>
          </a:prstGeom>
          <a:noFill/>
          <a:ln w="9525">
            <a:noFill/>
            <a:miter lim="800000"/>
            <a:headEnd/>
            <a:tailEnd/>
          </a:ln>
        </p:spPr>
        <p:txBody>
          <a:bodyPr>
            <a:spAutoFit/>
          </a:bodyPr>
          <a:lstStyle/>
          <a:p>
            <a:pPr algn="ctr"/>
            <a:endParaRPr lang="en-US" sz="2000" dirty="0">
              <a:latin typeface="Calibri" pitchFamily="34" charset="0"/>
            </a:endParaRPr>
          </a:p>
        </p:txBody>
      </p:sp>
      <p:sp>
        <p:nvSpPr>
          <p:cNvPr id="205839" name="Rectangle 15"/>
          <p:cNvSpPr>
            <a:spLocks noChangeArrowheads="1"/>
          </p:cNvSpPr>
          <p:nvPr/>
        </p:nvSpPr>
        <p:spPr bwMode="auto">
          <a:xfrm>
            <a:off x="533400" y="3124200"/>
            <a:ext cx="8305800" cy="825500"/>
          </a:xfrm>
          <a:prstGeom prst="rect">
            <a:avLst/>
          </a:prstGeom>
          <a:noFill/>
          <a:ln w="9525">
            <a:noFill/>
            <a:miter lim="800000"/>
            <a:headEnd/>
            <a:tailEnd/>
          </a:ln>
        </p:spPr>
        <p:txBody>
          <a:bodyPr>
            <a:spAutoFit/>
          </a:bodyPr>
          <a:lstStyle/>
          <a:p>
            <a:pPr eaLnBrk="1" hangingPunct="1">
              <a:lnSpc>
                <a:spcPct val="80000"/>
              </a:lnSpc>
              <a:spcBef>
                <a:spcPct val="50000"/>
              </a:spcBef>
              <a:buClr>
                <a:schemeClr val="hlink"/>
              </a:buClr>
              <a:buSzPct val="70000"/>
              <a:buFont typeface="Wingdings" pitchFamily="2" charset="2"/>
              <a:buNone/>
            </a:pPr>
            <a:r>
              <a:rPr lang="en-US" sz="2000" dirty="0">
                <a:latin typeface="Calibri" pitchFamily="34" charset="0"/>
              </a:rPr>
              <a:t>Native species which are likely to become endangered in the foreseeable future, or which are declining or rare as determined by biological research &amp; inventory</a:t>
            </a:r>
          </a:p>
        </p:txBody>
      </p:sp>
      <p:sp>
        <p:nvSpPr>
          <p:cNvPr id="205840" name="Text Box 16"/>
          <p:cNvSpPr txBox="1">
            <a:spLocks noChangeArrowheads="1"/>
          </p:cNvSpPr>
          <p:nvPr/>
        </p:nvSpPr>
        <p:spPr bwMode="auto">
          <a:xfrm>
            <a:off x="533400" y="4064000"/>
            <a:ext cx="2362200" cy="396875"/>
          </a:xfrm>
          <a:prstGeom prst="rect">
            <a:avLst/>
          </a:prstGeom>
          <a:noFill/>
          <a:ln w="9525">
            <a:noFill/>
            <a:miter lim="800000"/>
            <a:headEnd/>
            <a:tailEnd/>
          </a:ln>
        </p:spPr>
        <p:txBody>
          <a:bodyPr>
            <a:spAutoFit/>
          </a:bodyPr>
          <a:lstStyle/>
          <a:p>
            <a:r>
              <a:rPr lang="en-US" sz="2000" b="1" dirty="0">
                <a:latin typeface="Calibri" pitchFamily="34" charset="0"/>
              </a:rPr>
              <a:t>Special Concern:</a:t>
            </a:r>
          </a:p>
        </p:txBody>
      </p:sp>
      <p:sp>
        <p:nvSpPr>
          <p:cNvPr id="205841" name="Text Box 17"/>
          <p:cNvSpPr txBox="1">
            <a:spLocks noChangeArrowheads="1"/>
          </p:cNvSpPr>
          <p:nvPr/>
        </p:nvSpPr>
        <p:spPr bwMode="auto">
          <a:xfrm>
            <a:off x="533400" y="4495800"/>
            <a:ext cx="8077200" cy="1616075"/>
          </a:xfrm>
          <a:prstGeom prst="rect">
            <a:avLst/>
          </a:prstGeom>
          <a:noFill/>
          <a:ln w="9525">
            <a:noFill/>
            <a:miter lim="800000"/>
            <a:headEnd/>
            <a:tailEnd/>
          </a:ln>
        </p:spPr>
        <p:txBody>
          <a:bodyPr>
            <a:spAutoFit/>
          </a:bodyPr>
          <a:lstStyle/>
          <a:p>
            <a:r>
              <a:rPr lang="en-US" sz="2000" dirty="0">
                <a:latin typeface="Calibri" pitchFamily="34" charset="0"/>
              </a:rPr>
              <a:t>Native species which have been documented by biological research or inventory to have suffered a decline that could threaten the species if allowed to continue unchecked, or which occur in small numbers or with restricted distribution or specialized habitat requirements that they could easily become threatened</a:t>
            </a:r>
          </a:p>
        </p:txBody>
      </p:sp>
    </p:spTree>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5" name="Rectangle 3"/>
          <p:cNvSpPr>
            <a:spLocks noGrp="1" noChangeArrowheads="1"/>
          </p:cNvSpPr>
          <p:nvPr>
            <p:ph type="body" sz="half" idx="1"/>
          </p:nvPr>
        </p:nvSpPr>
        <p:spPr>
          <a:xfrm>
            <a:off x="533400" y="657255"/>
            <a:ext cx="7848600" cy="838200"/>
          </a:xfrm>
        </p:spPr>
        <p:txBody>
          <a:bodyPr/>
          <a:lstStyle/>
          <a:p>
            <a:pPr eaLnBrk="1" hangingPunct="1">
              <a:lnSpc>
                <a:spcPct val="90000"/>
              </a:lnSpc>
              <a:buFont typeface="Wingdings" pitchFamily="2" charset="2"/>
              <a:buNone/>
              <a:defRPr/>
            </a:pPr>
            <a:r>
              <a:rPr lang="en-US" sz="2000" dirty="0">
                <a:latin typeface="Calibri" pitchFamily="34" charset="0"/>
              </a:rPr>
              <a:t>Missing from native range but not extinct</a:t>
            </a:r>
          </a:p>
        </p:txBody>
      </p:sp>
      <p:sp>
        <p:nvSpPr>
          <p:cNvPr id="29699" name="Text Box 6"/>
          <p:cNvSpPr txBox="1">
            <a:spLocks noChangeArrowheads="1"/>
          </p:cNvSpPr>
          <p:nvPr/>
        </p:nvSpPr>
        <p:spPr bwMode="auto">
          <a:xfrm>
            <a:off x="533400" y="257145"/>
            <a:ext cx="1905000" cy="400110"/>
          </a:xfrm>
          <a:prstGeom prst="rect">
            <a:avLst/>
          </a:prstGeom>
          <a:noFill/>
          <a:ln w="9525">
            <a:noFill/>
            <a:miter lim="800000"/>
            <a:headEnd/>
            <a:tailEnd/>
          </a:ln>
        </p:spPr>
        <p:txBody>
          <a:bodyPr wrap="square">
            <a:spAutoFit/>
          </a:bodyPr>
          <a:lstStyle/>
          <a:p>
            <a:r>
              <a:rPr lang="en-US" sz="2000" b="1" dirty="0">
                <a:latin typeface="Calibri" pitchFamily="34" charset="0"/>
              </a:rPr>
              <a:t>Extirpated:</a:t>
            </a:r>
          </a:p>
        </p:txBody>
      </p:sp>
      <p:pic>
        <p:nvPicPr>
          <p:cNvPr id="29700" name="Picture 7" descr="mountainlion"/>
          <p:cNvPicPr>
            <a:picLocks noGrp="1" noChangeAspect="1" noChangeArrowheads="1"/>
          </p:cNvPicPr>
          <p:nvPr>
            <p:ph sz="quarter" idx="3"/>
          </p:nvPr>
        </p:nvPicPr>
        <p:blipFill>
          <a:blip r:embed="rId3" cstate="print">
            <a:lum contrast="6000"/>
          </a:blip>
          <a:srcRect/>
          <a:stretch>
            <a:fillRect/>
          </a:stretch>
        </p:blipFill>
        <p:spPr>
          <a:xfrm>
            <a:off x="5105400" y="1495455"/>
            <a:ext cx="3725863" cy="3962400"/>
          </a:xfrm>
          <a:noFill/>
        </p:spPr>
      </p:pic>
      <p:pic>
        <p:nvPicPr>
          <p:cNvPr id="29701" name="Picture 11" descr="regal fritilary"/>
          <p:cNvPicPr>
            <a:picLocks noGrp="1" noChangeAspect="1" noChangeArrowheads="1"/>
          </p:cNvPicPr>
          <p:nvPr>
            <p:ph sz="quarter" idx="2"/>
          </p:nvPr>
        </p:nvPicPr>
        <p:blipFill>
          <a:blip r:embed="rId4" cstate="print"/>
          <a:srcRect l="11629" r="9302" b="9369"/>
          <a:stretch>
            <a:fillRect/>
          </a:stretch>
        </p:blipFill>
        <p:spPr>
          <a:xfrm>
            <a:off x="609600" y="1495455"/>
            <a:ext cx="4189412" cy="2911475"/>
          </a:xfrm>
          <a:noFill/>
        </p:spPr>
      </p:pic>
      <p:sp>
        <p:nvSpPr>
          <p:cNvPr id="7" name="Rectangle 6"/>
          <p:cNvSpPr/>
          <p:nvPr/>
        </p:nvSpPr>
        <p:spPr>
          <a:xfrm>
            <a:off x="304800" y="5675834"/>
            <a:ext cx="8610600" cy="535531"/>
          </a:xfrm>
          <a:prstGeom prst="rect">
            <a:avLst/>
          </a:prstGeom>
        </p:spPr>
        <p:txBody>
          <a:bodyPr wrap="square">
            <a:spAutoFit/>
          </a:bodyPr>
          <a:lstStyle/>
          <a:p>
            <a:pPr eaLnBrk="1" hangingPunct="1">
              <a:lnSpc>
                <a:spcPct val="90000"/>
              </a:lnSpc>
              <a:buNone/>
              <a:defRPr/>
            </a:pPr>
            <a:r>
              <a:rPr lang="en-US" sz="1600" dirty="0">
                <a:latin typeface="Calibri" pitchFamily="34" charset="0"/>
              </a:rPr>
              <a:t>http://www.mass.gov/eea/agencies/dfg/dfw/natural-heritage/species-information-and-conservation/mesa-list/list-of-rare-species-in-massachusetts.html</a:t>
            </a:r>
          </a:p>
        </p:txBody>
      </p:sp>
    </p:spTree>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3009" name="Text Box 17"/>
          <p:cNvSpPr txBox="1">
            <a:spLocks noChangeArrowheads="1"/>
          </p:cNvSpPr>
          <p:nvPr/>
        </p:nvSpPr>
        <p:spPr bwMode="auto">
          <a:xfrm>
            <a:off x="304800" y="2919414"/>
            <a:ext cx="8305800" cy="707886"/>
          </a:xfrm>
          <a:prstGeom prst="rect">
            <a:avLst/>
          </a:prstGeom>
          <a:noFill/>
          <a:ln w="9525">
            <a:noFill/>
            <a:miter lim="800000"/>
            <a:headEnd/>
            <a:tailEnd/>
          </a:ln>
        </p:spPr>
        <p:txBody>
          <a:bodyPr wrap="square">
            <a:spAutoFit/>
          </a:bodyPr>
          <a:lstStyle/>
          <a:p>
            <a:pPr algn="ctr"/>
            <a:r>
              <a:rPr lang="en-US" sz="2000" dirty="0">
                <a:latin typeface="Calibri" pitchFamily="34" charset="0"/>
              </a:rPr>
              <a:t>Habitat loss, unregulated or illegal killing or collecting, pesticides, pollution, competition with other species, disease, predation</a:t>
            </a:r>
          </a:p>
        </p:txBody>
      </p:sp>
      <p:sp>
        <p:nvSpPr>
          <p:cNvPr id="212996" name="Rectangle 4"/>
          <p:cNvSpPr>
            <a:spLocks noGrp="1" noChangeArrowheads="1"/>
          </p:cNvSpPr>
          <p:nvPr>
            <p:ph type="title" sz="quarter"/>
          </p:nvPr>
        </p:nvSpPr>
        <p:spPr>
          <a:xfrm>
            <a:off x="0" y="47626"/>
            <a:ext cx="9144000" cy="685800"/>
          </a:xfrm>
        </p:spPr>
        <p:txBody>
          <a:bodyPr/>
          <a:lstStyle/>
          <a:p>
            <a:pPr eaLnBrk="1" hangingPunct="1">
              <a:defRPr/>
            </a:pPr>
            <a:r>
              <a:rPr lang="en-US" sz="3200" dirty="0">
                <a:latin typeface="Calibri" pitchFamily="34" charset="0"/>
              </a:rPr>
              <a:t>Special Concern, Threatened, Endangered</a:t>
            </a:r>
          </a:p>
        </p:txBody>
      </p:sp>
      <p:pic>
        <p:nvPicPr>
          <p:cNvPr id="213001" name="Picture 9" descr="wood turtle"/>
          <p:cNvPicPr>
            <a:picLocks noGrp="1" noChangeAspect="1" noChangeArrowheads="1"/>
          </p:cNvPicPr>
          <p:nvPr>
            <p:ph sz="quarter" idx="1"/>
          </p:nvPr>
        </p:nvPicPr>
        <p:blipFill>
          <a:blip r:embed="rId3" cstate="print">
            <a:lum contrast="24000"/>
          </a:blip>
          <a:srcRect/>
          <a:stretch>
            <a:fillRect/>
          </a:stretch>
        </p:blipFill>
        <p:spPr>
          <a:xfrm>
            <a:off x="609600" y="733426"/>
            <a:ext cx="3276600" cy="2185988"/>
          </a:xfrm>
          <a:noFill/>
        </p:spPr>
      </p:pic>
      <p:pic>
        <p:nvPicPr>
          <p:cNvPr id="213002" name="Picture 10" descr="marbled salamander"/>
          <p:cNvPicPr>
            <a:picLocks noGrp="1" noChangeAspect="1" noChangeArrowheads="1"/>
          </p:cNvPicPr>
          <p:nvPr>
            <p:ph sz="quarter" idx="2"/>
          </p:nvPr>
        </p:nvPicPr>
        <p:blipFill>
          <a:blip r:embed="rId4" cstate="print">
            <a:lum bright="6000" contrast="12000"/>
          </a:blip>
          <a:srcRect/>
          <a:stretch>
            <a:fillRect/>
          </a:stretch>
        </p:blipFill>
        <p:spPr>
          <a:xfrm>
            <a:off x="4953000" y="733426"/>
            <a:ext cx="3276600" cy="2185988"/>
          </a:xfrm>
          <a:noFill/>
        </p:spPr>
      </p:pic>
      <p:pic>
        <p:nvPicPr>
          <p:cNvPr id="213003" name="Picture 11" descr="humpbacks"/>
          <p:cNvPicPr>
            <a:picLocks noGrp="1" noChangeAspect="1" noChangeArrowheads="1"/>
          </p:cNvPicPr>
          <p:nvPr>
            <p:ph sz="quarter" idx="3"/>
          </p:nvPr>
        </p:nvPicPr>
        <p:blipFill>
          <a:blip r:embed="rId5" cstate="print">
            <a:lum contrast="12000"/>
          </a:blip>
          <a:srcRect/>
          <a:stretch>
            <a:fillRect/>
          </a:stretch>
        </p:blipFill>
        <p:spPr>
          <a:xfrm>
            <a:off x="533400" y="3754438"/>
            <a:ext cx="3505200" cy="2338388"/>
          </a:xfrm>
          <a:noFill/>
        </p:spPr>
      </p:pic>
      <p:sp>
        <p:nvSpPr>
          <p:cNvPr id="30726" name="Text Box 14"/>
          <p:cNvSpPr txBox="1">
            <a:spLocks noChangeArrowheads="1"/>
          </p:cNvSpPr>
          <p:nvPr/>
        </p:nvSpPr>
        <p:spPr bwMode="auto">
          <a:xfrm>
            <a:off x="304800" y="6092826"/>
            <a:ext cx="8534400" cy="396875"/>
          </a:xfrm>
          <a:prstGeom prst="rect">
            <a:avLst/>
          </a:prstGeom>
          <a:noFill/>
          <a:ln w="9525">
            <a:noFill/>
            <a:miter lim="800000"/>
            <a:headEnd/>
            <a:tailEnd/>
          </a:ln>
        </p:spPr>
        <p:txBody>
          <a:bodyPr>
            <a:spAutoFit/>
          </a:bodyPr>
          <a:lstStyle/>
          <a:p>
            <a:pPr algn="ctr"/>
            <a:endParaRPr lang="en-US" sz="2000" dirty="0">
              <a:latin typeface="Calibri" pitchFamily="34" charset="0"/>
            </a:endParaRPr>
          </a:p>
        </p:txBody>
      </p:sp>
      <p:sp>
        <p:nvSpPr>
          <p:cNvPr id="30727" name="Text Box 15"/>
          <p:cNvSpPr txBox="1">
            <a:spLocks noChangeArrowheads="1"/>
          </p:cNvSpPr>
          <p:nvPr/>
        </p:nvSpPr>
        <p:spPr bwMode="auto">
          <a:xfrm>
            <a:off x="304800" y="6143626"/>
            <a:ext cx="8610600" cy="396875"/>
          </a:xfrm>
          <a:prstGeom prst="rect">
            <a:avLst/>
          </a:prstGeom>
          <a:noFill/>
          <a:ln w="9525">
            <a:noFill/>
            <a:miter lim="800000"/>
            <a:headEnd/>
            <a:tailEnd/>
          </a:ln>
        </p:spPr>
        <p:txBody>
          <a:bodyPr>
            <a:spAutoFit/>
          </a:bodyPr>
          <a:lstStyle/>
          <a:p>
            <a:pPr algn="ctr">
              <a:spcBef>
                <a:spcPct val="50000"/>
              </a:spcBef>
            </a:pPr>
            <a:endParaRPr lang="en-US" sz="2000" dirty="0">
              <a:latin typeface="Calibri" pitchFamily="34" charset="0"/>
            </a:endParaRPr>
          </a:p>
        </p:txBody>
      </p:sp>
      <p:sp>
        <p:nvSpPr>
          <p:cNvPr id="30728" name="Text Box 16"/>
          <p:cNvSpPr txBox="1">
            <a:spLocks noChangeArrowheads="1"/>
          </p:cNvSpPr>
          <p:nvPr/>
        </p:nvSpPr>
        <p:spPr bwMode="auto">
          <a:xfrm>
            <a:off x="593725" y="5940426"/>
            <a:ext cx="8169275" cy="396875"/>
          </a:xfrm>
          <a:prstGeom prst="rect">
            <a:avLst/>
          </a:prstGeom>
          <a:noFill/>
          <a:ln w="9525">
            <a:noFill/>
            <a:miter lim="800000"/>
            <a:headEnd/>
            <a:tailEnd/>
          </a:ln>
        </p:spPr>
        <p:txBody>
          <a:bodyPr>
            <a:spAutoFit/>
          </a:bodyPr>
          <a:lstStyle/>
          <a:p>
            <a:pPr algn="ctr"/>
            <a:endParaRPr lang="en-US" sz="2000" dirty="0">
              <a:latin typeface="Calibri" pitchFamily="34" charset="0"/>
            </a:endParaRPr>
          </a:p>
        </p:txBody>
      </p:sp>
      <p:pic>
        <p:nvPicPr>
          <p:cNvPr id="213011" name="Picture 19" descr="fowlers toad"/>
          <p:cNvPicPr>
            <a:picLocks noGrp="1" noChangeAspect="1" noChangeArrowheads="1"/>
          </p:cNvPicPr>
          <p:nvPr>
            <p:ph sz="quarter" idx="4"/>
          </p:nvPr>
        </p:nvPicPr>
        <p:blipFill>
          <a:blip r:embed="rId6" cstate="print">
            <a:lum contrast="6000"/>
          </a:blip>
          <a:srcRect/>
          <a:stretch>
            <a:fillRect/>
          </a:stretch>
        </p:blipFill>
        <p:spPr>
          <a:xfrm>
            <a:off x="4953000" y="3703638"/>
            <a:ext cx="3581400" cy="2389188"/>
          </a:xfrm>
          <a:noFill/>
        </p:spPr>
      </p:pic>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300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3009"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4" name="Rectangle 8"/>
          <p:cNvSpPr>
            <a:spLocks noGrp="1" noChangeArrowheads="1"/>
          </p:cNvSpPr>
          <p:nvPr>
            <p:ph type="title"/>
          </p:nvPr>
        </p:nvSpPr>
        <p:spPr>
          <a:xfrm>
            <a:off x="0" y="274638"/>
            <a:ext cx="9144000" cy="792162"/>
          </a:xfrm>
        </p:spPr>
        <p:txBody>
          <a:bodyPr>
            <a:normAutofit/>
          </a:bodyPr>
          <a:lstStyle/>
          <a:p>
            <a:r>
              <a:rPr lang="en-US" sz="3200" dirty="0">
                <a:latin typeface="Calibri" pitchFamily="34" charset="0"/>
              </a:rPr>
              <a:t>Endangered Species Protection</a:t>
            </a:r>
          </a:p>
        </p:txBody>
      </p:sp>
      <p:sp>
        <p:nvSpPr>
          <p:cNvPr id="19461" name="Rectangle 5"/>
          <p:cNvSpPr>
            <a:spLocks noGrp="1" noChangeArrowheads="1"/>
          </p:cNvSpPr>
          <p:nvPr>
            <p:ph type="body" sz="half" idx="1"/>
          </p:nvPr>
        </p:nvSpPr>
        <p:spPr>
          <a:xfrm>
            <a:off x="457200" y="1295400"/>
            <a:ext cx="4038600" cy="4830763"/>
          </a:xfrm>
        </p:spPr>
        <p:txBody>
          <a:bodyPr/>
          <a:lstStyle/>
          <a:p>
            <a:r>
              <a:rPr lang="en-US" sz="2000" i="1" dirty="0">
                <a:latin typeface="Calibri" pitchFamily="34" charset="0"/>
              </a:rPr>
              <a:t>1973 </a:t>
            </a:r>
            <a:r>
              <a:rPr lang="en-US" sz="2000" b="1" i="1" dirty="0">
                <a:latin typeface="Calibri" pitchFamily="34" charset="0"/>
              </a:rPr>
              <a:t>Federal Endangered Species Act</a:t>
            </a:r>
            <a:r>
              <a:rPr lang="en-US" sz="2000" dirty="0">
                <a:latin typeface="Calibri" pitchFamily="34" charset="0"/>
              </a:rPr>
              <a:t> was passed which provided protection for animal &amp; plant species endangered or threatened with extinction; protects ecosystems on which they depend</a:t>
            </a:r>
          </a:p>
        </p:txBody>
      </p:sp>
      <p:sp>
        <p:nvSpPr>
          <p:cNvPr id="19462" name="Rectangle 6"/>
          <p:cNvSpPr>
            <a:spLocks noGrp="1" noChangeArrowheads="1"/>
          </p:cNvSpPr>
          <p:nvPr>
            <p:ph type="body" sz="half" idx="2"/>
          </p:nvPr>
        </p:nvSpPr>
        <p:spPr>
          <a:xfrm>
            <a:off x="4648200" y="1219200"/>
            <a:ext cx="4267200" cy="5410200"/>
          </a:xfrm>
        </p:spPr>
        <p:txBody>
          <a:bodyPr/>
          <a:lstStyle/>
          <a:p>
            <a:r>
              <a:rPr lang="en-US" sz="2000" i="1" dirty="0">
                <a:latin typeface="Calibri" pitchFamily="34" charset="0"/>
              </a:rPr>
              <a:t>1990 </a:t>
            </a:r>
            <a:r>
              <a:rPr lang="en-US" sz="2000" b="1" i="1" dirty="0">
                <a:latin typeface="Calibri" pitchFamily="34" charset="0"/>
              </a:rPr>
              <a:t>Massachusetts Endangered Species Act </a:t>
            </a:r>
            <a:r>
              <a:rPr lang="en-US" sz="2000" dirty="0">
                <a:latin typeface="Calibri" pitchFamily="34" charset="0"/>
              </a:rPr>
              <a:t>(MESA) (M.G.L. c. 131A) was enacted offering additional protection to rare plant &amp; animal species and their habitats. Prohibits the ‘taking’ of species. Important role in maintaining </a:t>
            </a:r>
            <a:r>
              <a:rPr lang="en-US" sz="2000" i="1" dirty="0">
                <a:latin typeface="Calibri" pitchFamily="34" charset="0"/>
              </a:rPr>
              <a:t>biological diversity</a:t>
            </a:r>
            <a:r>
              <a:rPr lang="en-US" sz="2000" dirty="0">
                <a:latin typeface="Calibri" pitchFamily="34" charset="0"/>
              </a:rPr>
              <a:t>, preventing species extinctions &amp; contributing to imperiled species recovery in Massachusetts.</a:t>
            </a:r>
          </a:p>
          <a:p>
            <a:endParaRPr lang="en-US" sz="2000" dirty="0">
              <a:latin typeface="Calibri" pitchFamily="34" charset="0"/>
            </a:endParaRPr>
          </a:p>
          <a:p>
            <a:r>
              <a:rPr lang="en-US" sz="2000" dirty="0">
                <a:latin typeface="Calibri" pitchFamily="34" charset="0"/>
              </a:rPr>
              <a:t>October 2010 modifications to the MESA regulations</a:t>
            </a:r>
          </a:p>
        </p:txBody>
      </p:sp>
    </p:spTree>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0" y="274638"/>
            <a:ext cx="9144000" cy="792162"/>
          </a:xfrm>
        </p:spPr>
        <p:txBody>
          <a:bodyPr>
            <a:normAutofit/>
          </a:bodyPr>
          <a:lstStyle/>
          <a:p>
            <a:pPr eaLnBrk="1" hangingPunct="1"/>
            <a:r>
              <a:rPr lang="en-US" sz="3200" dirty="0">
                <a:latin typeface="Calibri" pitchFamily="34" charset="0"/>
              </a:rPr>
              <a:t>Massachusetts Endangered Species A</a:t>
            </a:r>
            <a:r>
              <a:rPr lang="en-US" sz="3200" noProof="1">
                <a:latin typeface="Calibri" pitchFamily="34" charset="0"/>
              </a:rPr>
              <a:t>c</a:t>
            </a:r>
            <a:r>
              <a:rPr lang="en-US" sz="3200" dirty="0">
                <a:latin typeface="Calibri" pitchFamily="34" charset="0"/>
              </a:rPr>
              <a:t>t</a:t>
            </a:r>
            <a:r>
              <a:rPr lang="en-US" sz="3200" noProof="1">
                <a:latin typeface="Calibri" pitchFamily="34" charset="0"/>
              </a:rPr>
              <a:t> </a:t>
            </a:r>
            <a:r>
              <a:rPr lang="en-US" sz="3200" dirty="0">
                <a:latin typeface="Calibri" pitchFamily="34" charset="0"/>
              </a:rPr>
              <a:t>(MESA)</a:t>
            </a:r>
          </a:p>
        </p:txBody>
      </p:sp>
      <p:sp>
        <p:nvSpPr>
          <p:cNvPr id="6147" name="Rectangle 3"/>
          <p:cNvSpPr>
            <a:spLocks noGrp="1" noChangeArrowheads="1"/>
          </p:cNvSpPr>
          <p:nvPr>
            <p:ph type="body" idx="1"/>
          </p:nvPr>
        </p:nvSpPr>
        <p:spPr>
          <a:xfrm>
            <a:off x="457200" y="1282890"/>
            <a:ext cx="8229600" cy="4297363"/>
          </a:xfrm>
        </p:spPr>
        <p:txBody>
          <a:bodyPr/>
          <a:lstStyle/>
          <a:p>
            <a:pPr eaLnBrk="1" hangingPunct="1"/>
            <a:r>
              <a:rPr lang="en-US" sz="2200" dirty="0">
                <a:latin typeface="Calibri" pitchFamily="34" charset="0"/>
              </a:rPr>
              <a:t>Protects state-listed species and their habitats by prohibiting the “Take” of any listed species.</a:t>
            </a:r>
          </a:p>
          <a:p>
            <a:pPr eaLnBrk="1" hangingPunct="1"/>
            <a:endParaRPr lang="en-US" sz="2200" dirty="0">
              <a:latin typeface="Calibri" pitchFamily="34" charset="0"/>
            </a:endParaRPr>
          </a:p>
          <a:p>
            <a:pPr eaLnBrk="1" hangingPunct="1"/>
            <a:r>
              <a:rPr lang="en-US" sz="2200" dirty="0">
                <a:latin typeface="Calibri" pitchFamily="34" charset="0"/>
              </a:rPr>
              <a:t>“Take” – In reference to animals, means to harass, harm, pursue, hunt, shoot, hound, kill, trap, capture, collect, process, disrupt the nesting, breeding, feeding or migratory activity or attempt to engage in any such conduct, or to assist such conduct.  In reference to plants, means to collect, pick, kill, transplant, cut or process or attempt to engage or to assist in any such conduct.</a:t>
            </a:r>
          </a:p>
          <a:p>
            <a:pPr eaLnBrk="1" hangingPunct="1"/>
            <a:endParaRPr lang="en-US" sz="2400" dirty="0">
              <a:latin typeface="Calibri" pitchFamily="34" charset="0"/>
            </a:endParaRPr>
          </a:p>
        </p:txBody>
      </p:sp>
    </p:spTree>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4" name="Rectangle 4"/>
          <p:cNvSpPr>
            <a:spLocks noGrp="1" noChangeArrowheads="1"/>
          </p:cNvSpPr>
          <p:nvPr>
            <p:ph type="title" sz="quarter"/>
          </p:nvPr>
        </p:nvSpPr>
        <p:spPr>
          <a:xfrm>
            <a:off x="0" y="152400"/>
            <a:ext cx="9144000" cy="990600"/>
          </a:xfrm>
        </p:spPr>
        <p:txBody>
          <a:bodyPr>
            <a:normAutofit/>
          </a:bodyPr>
          <a:lstStyle/>
          <a:p>
            <a:pPr eaLnBrk="1" hangingPunct="1">
              <a:defRPr/>
            </a:pPr>
            <a:r>
              <a:rPr lang="en-US" sz="3200" dirty="0">
                <a:latin typeface="Calibri" pitchFamily="34" charset="0"/>
              </a:rPr>
              <a:t>Habitat Loss, Degradation &amp; Fragmentation</a:t>
            </a:r>
          </a:p>
        </p:txBody>
      </p:sp>
      <p:pic>
        <p:nvPicPr>
          <p:cNvPr id="31747" name="Picture 13" descr="B- housing complex,22-1,Ma"/>
          <p:cNvPicPr>
            <a:picLocks noGrp="1" noChangeAspect="1" noChangeArrowheads="1"/>
          </p:cNvPicPr>
          <p:nvPr>
            <p:ph sz="quarter" idx="4"/>
          </p:nvPr>
        </p:nvPicPr>
        <p:blipFill>
          <a:blip r:embed="rId3" cstate="print"/>
          <a:srcRect b="11858"/>
          <a:stretch>
            <a:fillRect/>
          </a:stretch>
        </p:blipFill>
        <p:spPr>
          <a:xfrm>
            <a:off x="3721290" y="3425589"/>
            <a:ext cx="5257800" cy="2874963"/>
          </a:xfrm>
          <a:noFill/>
        </p:spPr>
      </p:pic>
      <p:pic>
        <p:nvPicPr>
          <p:cNvPr id="31748" name="Picture 9" descr="b- road interchange,26-1,masswildlife,b"/>
          <p:cNvPicPr>
            <a:picLocks noGrp="1" noChangeAspect="1" noChangeArrowheads="1"/>
          </p:cNvPicPr>
          <p:nvPr>
            <p:ph sz="quarter" idx="1"/>
          </p:nvPr>
        </p:nvPicPr>
        <p:blipFill>
          <a:blip r:embed="rId4" cstate="print"/>
          <a:srcRect/>
          <a:stretch>
            <a:fillRect/>
          </a:stretch>
        </p:blipFill>
        <p:spPr>
          <a:xfrm>
            <a:off x="238836" y="1143000"/>
            <a:ext cx="4592471" cy="2501043"/>
          </a:xfrm>
          <a:noFill/>
        </p:spPr>
      </p:pic>
    </p:spTree>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2"/>
          <p:cNvSpPr>
            <a:spLocks noGrp="1" noChangeArrowheads="1"/>
          </p:cNvSpPr>
          <p:nvPr>
            <p:ph type="title" sz="quarter"/>
          </p:nvPr>
        </p:nvSpPr>
        <p:spPr>
          <a:xfrm>
            <a:off x="0" y="228600"/>
            <a:ext cx="9144000" cy="990600"/>
          </a:xfrm>
        </p:spPr>
        <p:txBody>
          <a:bodyPr>
            <a:normAutofit fontScale="90000"/>
          </a:bodyPr>
          <a:lstStyle/>
          <a:p>
            <a:pPr eaLnBrk="1" hangingPunct="1">
              <a:defRPr/>
            </a:pPr>
            <a:r>
              <a:rPr lang="en-US" sz="3600" dirty="0">
                <a:latin typeface="Calibri" pitchFamily="34" charset="0"/>
              </a:rPr>
              <a:t>Non-native Species, Invasive Species, </a:t>
            </a:r>
            <a:br>
              <a:rPr lang="en-US" sz="3600" dirty="0">
                <a:latin typeface="Calibri" pitchFamily="34" charset="0"/>
              </a:rPr>
            </a:br>
            <a:r>
              <a:rPr lang="en-US" sz="3600" dirty="0">
                <a:latin typeface="Calibri" pitchFamily="34" charset="0"/>
              </a:rPr>
              <a:t>Introduced Species</a:t>
            </a:r>
          </a:p>
        </p:txBody>
      </p:sp>
      <p:pic>
        <p:nvPicPr>
          <p:cNvPr id="32771" name="Picture 9" descr="DSCN0953"/>
          <p:cNvPicPr>
            <a:picLocks noGrp="1" noChangeAspect="1" noChangeArrowheads="1"/>
          </p:cNvPicPr>
          <p:nvPr>
            <p:ph sz="quarter" idx="1"/>
          </p:nvPr>
        </p:nvPicPr>
        <p:blipFill>
          <a:blip r:embed="rId3" cstate="print">
            <a:lum contrast="18000"/>
          </a:blip>
          <a:srcRect/>
          <a:stretch>
            <a:fillRect/>
          </a:stretch>
        </p:blipFill>
        <p:spPr>
          <a:xfrm>
            <a:off x="6019800" y="1346500"/>
            <a:ext cx="2794000" cy="2095500"/>
          </a:xfrm>
          <a:noFill/>
        </p:spPr>
      </p:pic>
      <p:pic>
        <p:nvPicPr>
          <p:cNvPr id="32774" name="Picture 13" descr="asian_longhorned_beetle_2"/>
          <p:cNvPicPr>
            <a:picLocks noGrp="1" noChangeAspect="1" noChangeArrowheads="1"/>
          </p:cNvPicPr>
          <p:nvPr>
            <p:ph sz="quarter" idx="4"/>
          </p:nvPr>
        </p:nvPicPr>
        <p:blipFill>
          <a:blip r:embed="rId4" cstate="print">
            <a:lum contrast="12000"/>
          </a:blip>
          <a:srcRect/>
          <a:stretch>
            <a:fillRect/>
          </a:stretch>
        </p:blipFill>
        <p:spPr>
          <a:xfrm>
            <a:off x="925773" y="3887908"/>
            <a:ext cx="3714750" cy="2360492"/>
          </a:xfrm>
          <a:noFill/>
        </p:spPr>
      </p:pic>
      <p:sp>
        <p:nvSpPr>
          <p:cNvPr id="32775" name="Text Box 15"/>
          <p:cNvSpPr txBox="1">
            <a:spLocks noChangeArrowheads="1"/>
          </p:cNvSpPr>
          <p:nvPr/>
        </p:nvSpPr>
        <p:spPr bwMode="auto">
          <a:xfrm>
            <a:off x="925773" y="6002178"/>
            <a:ext cx="3140075" cy="246222"/>
          </a:xfrm>
          <a:prstGeom prst="rect">
            <a:avLst/>
          </a:prstGeom>
          <a:noFill/>
          <a:ln w="9525">
            <a:noFill/>
            <a:miter lim="800000"/>
            <a:headEnd/>
            <a:tailEnd/>
          </a:ln>
        </p:spPr>
        <p:txBody>
          <a:bodyPr wrap="square">
            <a:spAutoFit/>
          </a:bodyPr>
          <a:lstStyle/>
          <a:p>
            <a:r>
              <a:rPr lang="en-US" sz="1000" dirty="0">
                <a:solidFill>
                  <a:schemeClr val="bg1"/>
                </a:solidFill>
                <a:latin typeface="Comic Sans MS" pitchFamily="66" charset="0"/>
              </a:rPr>
              <a:t>Donald </a:t>
            </a:r>
            <a:r>
              <a:rPr lang="en-US" sz="1000" dirty="0" err="1">
                <a:solidFill>
                  <a:schemeClr val="bg1"/>
                </a:solidFill>
                <a:latin typeface="Comic Sans MS" pitchFamily="66" charset="0"/>
              </a:rPr>
              <a:t>Duerr</a:t>
            </a:r>
            <a:r>
              <a:rPr lang="en-US" sz="1000" dirty="0">
                <a:solidFill>
                  <a:schemeClr val="bg1"/>
                </a:solidFill>
                <a:latin typeface="Comic Sans MS" pitchFamily="66" charset="0"/>
              </a:rPr>
              <a:t>, USDA Forest Service</a:t>
            </a:r>
          </a:p>
        </p:txBody>
      </p:sp>
      <p:pic>
        <p:nvPicPr>
          <p:cNvPr id="11266" name="Picture 2" descr="http://www.emeraldashborer.info/images/EABadultsideview.jpg">
            <a:hlinkClick r:id="rId5"/>
          </p:cNvPr>
          <p:cNvPicPr>
            <a:picLocks noChangeAspect="1" noChangeArrowheads="1"/>
          </p:cNvPicPr>
          <p:nvPr/>
        </p:nvPicPr>
        <p:blipFill>
          <a:blip r:embed="rId6" cstate="print"/>
          <a:srcRect/>
          <a:stretch>
            <a:fillRect/>
          </a:stretch>
        </p:blipFill>
        <p:spPr bwMode="auto">
          <a:xfrm>
            <a:off x="5029200" y="3887908"/>
            <a:ext cx="3524250" cy="2120328"/>
          </a:xfrm>
          <a:prstGeom prst="rect">
            <a:avLst/>
          </a:prstGeom>
          <a:noFill/>
        </p:spPr>
      </p:pic>
      <p:pic>
        <p:nvPicPr>
          <p:cNvPr id="13315" name="Picture 3" descr="Zebra Mussel "/>
          <p:cNvPicPr>
            <a:picLocks noChangeAspect="1" noChangeArrowheads="1"/>
          </p:cNvPicPr>
          <p:nvPr/>
        </p:nvPicPr>
        <p:blipFill>
          <a:blip r:embed="rId7" cstate="print"/>
          <a:srcRect/>
          <a:stretch>
            <a:fillRect/>
          </a:stretch>
        </p:blipFill>
        <p:spPr bwMode="auto">
          <a:xfrm>
            <a:off x="762000" y="1346500"/>
            <a:ext cx="2695576" cy="1968200"/>
          </a:xfrm>
          <a:prstGeom prst="rect">
            <a:avLst/>
          </a:prstGeom>
          <a:noFill/>
        </p:spPr>
      </p:pic>
      <p:sp>
        <p:nvSpPr>
          <p:cNvPr id="12" name="Rectangle 11"/>
          <p:cNvSpPr/>
          <p:nvPr/>
        </p:nvSpPr>
        <p:spPr>
          <a:xfrm>
            <a:off x="609600" y="3499366"/>
            <a:ext cx="6248400" cy="369332"/>
          </a:xfrm>
          <a:prstGeom prst="rect">
            <a:avLst/>
          </a:prstGeom>
        </p:spPr>
        <p:txBody>
          <a:bodyPr wrap="square">
            <a:spAutoFit/>
          </a:bodyPr>
          <a:lstStyle/>
          <a:p>
            <a:r>
              <a:rPr lang="en-US" sz="900" dirty="0"/>
              <a:t>U.S. Geological Survey Archives</a:t>
            </a:r>
            <a:br>
              <a:rPr lang="en-US" sz="900" dirty="0"/>
            </a:br>
            <a:r>
              <a:rPr lang="en-US" sz="900" i="1" dirty="0">
                <a:hlinkClick r:id="rId8"/>
              </a:rPr>
              <a:t>Invasive.org.</a:t>
            </a:r>
            <a:endParaRPr lang="en-US" sz="900" dirty="0"/>
          </a:p>
        </p:txBody>
      </p:sp>
      <p:pic>
        <p:nvPicPr>
          <p:cNvPr id="13" name="Picture 11" descr="A- purple loostrife 39-1 MassWildlife,B"/>
          <p:cNvPicPr>
            <a:picLocks noGrp="1" noChangeAspect="1" noChangeArrowheads="1"/>
          </p:cNvPicPr>
          <p:nvPr>
            <p:ph sz="quarter" idx="3"/>
          </p:nvPr>
        </p:nvPicPr>
        <p:blipFill>
          <a:blip r:embed="rId9" cstate="print">
            <a:lum contrast="18000"/>
          </a:blip>
          <a:srcRect t="32143"/>
          <a:stretch>
            <a:fillRect/>
          </a:stretch>
        </p:blipFill>
        <p:spPr>
          <a:xfrm>
            <a:off x="3825875" y="1346500"/>
            <a:ext cx="1856873" cy="1828800"/>
          </a:xfrm>
          <a:noFill/>
        </p:spPr>
      </p:pic>
    </p:spTree>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sz="quarter"/>
          </p:nvPr>
        </p:nvSpPr>
        <p:spPr>
          <a:xfrm>
            <a:off x="0" y="0"/>
            <a:ext cx="9144000" cy="913263"/>
          </a:xfrm>
        </p:spPr>
        <p:txBody>
          <a:bodyPr>
            <a:normAutofit fontScale="90000"/>
          </a:bodyPr>
          <a:lstStyle/>
          <a:p>
            <a:r>
              <a:rPr lang="en-US" sz="3200" dirty="0">
                <a:latin typeface="Calibri" pitchFamily="34" charset="0"/>
              </a:rPr>
              <a:t/>
            </a:r>
            <a:br>
              <a:rPr lang="en-US" sz="3200" dirty="0">
                <a:latin typeface="Calibri" pitchFamily="34" charset="0"/>
              </a:rPr>
            </a:br>
            <a:r>
              <a:rPr lang="en-US" sz="3200" dirty="0">
                <a:latin typeface="Calibri" pitchFamily="34" charset="0"/>
              </a:rPr>
              <a:t>Invasive</a:t>
            </a:r>
            <a:r>
              <a:rPr lang="en-US" sz="1600" dirty="0">
                <a:latin typeface="Calibri" pitchFamily="34" charset="0"/>
              </a:rPr>
              <a:t/>
            </a:r>
            <a:br>
              <a:rPr lang="en-US" sz="1600" dirty="0">
                <a:latin typeface="Calibri" pitchFamily="34" charset="0"/>
              </a:rPr>
            </a:br>
            <a:endParaRPr lang="en-US" sz="1400" dirty="0">
              <a:latin typeface="Calibri" pitchFamily="34" charset="0"/>
            </a:endParaRPr>
          </a:p>
        </p:txBody>
      </p:sp>
      <p:sp>
        <p:nvSpPr>
          <p:cNvPr id="3" name="Content Placeholder 2"/>
          <p:cNvSpPr>
            <a:spLocks noGrp="1"/>
          </p:cNvSpPr>
          <p:nvPr>
            <p:ph sz="quarter" idx="1"/>
          </p:nvPr>
        </p:nvSpPr>
        <p:spPr>
          <a:xfrm>
            <a:off x="228600" y="1143000"/>
            <a:ext cx="4267200" cy="2438400"/>
          </a:xfrm>
        </p:spPr>
        <p:txBody>
          <a:bodyPr/>
          <a:lstStyle/>
          <a:p>
            <a:pPr>
              <a:buNone/>
            </a:pPr>
            <a:r>
              <a:rPr lang="en-US" sz="1800" b="1" u="sng" dirty="0">
                <a:latin typeface="Calibri" pitchFamily="34" charset="0"/>
              </a:rPr>
              <a:t>What makes a good invader?</a:t>
            </a:r>
          </a:p>
          <a:p>
            <a:r>
              <a:rPr lang="en-US" sz="1600" dirty="0">
                <a:latin typeface="Calibri" pitchFamily="34" charset="0"/>
              </a:rPr>
              <a:t>tolerates a variety of habitat conditions</a:t>
            </a:r>
          </a:p>
          <a:p>
            <a:r>
              <a:rPr lang="en-US" sz="1600" dirty="0">
                <a:latin typeface="Calibri" pitchFamily="34" charset="0"/>
              </a:rPr>
              <a:t>grow &amp; reproduce rapidly</a:t>
            </a:r>
          </a:p>
          <a:p>
            <a:r>
              <a:rPr lang="en-US" sz="1600" dirty="0">
                <a:latin typeface="Calibri" pitchFamily="34" charset="0"/>
              </a:rPr>
              <a:t>compete for resources </a:t>
            </a:r>
          </a:p>
          <a:p>
            <a:r>
              <a:rPr lang="en-US" sz="1600" dirty="0">
                <a:latin typeface="Calibri" pitchFamily="34" charset="0"/>
              </a:rPr>
              <a:t>lack natural enemies/predators</a:t>
            </a:r>
          </a:p>
          <a:p>
            <a:r>
              <a:rPr lang="en-US" sz="1600" dirty="0">
                <a:latin typeface="Calibri" pitchFamily="34" charset="0"/>
              </a:rPr>
              <a:t>low susceptibility to disease</a:t>
            </a:r>
          </a:p>
          <a:p>
            <a:r>
              <a:rPr lang="en-US" sz="1600" dirty="0">
                <a:latin typeface="Calibri" pitchFamily="34" charset="0"/>
              </a:rPr>
              <a:t>generalists &amp; adaptable</a:t>
            </a:r>
          </a:p>
          <a:p>
            <a:endParaRPr lang="en-US" sz="1600" dirty="0">
              <a:latin typeface="Calibri" pitchFamily="34" charset="0"/>
            </a:endParaRPr>
          </a:p>
          <a:p>
            <a:endParaRPr lang="en-US" sz="1600" dirty="0">
              <a:latin typeface="Calibri" pitchFamily="34" charset="0"/>
            </a:endParaRPr>
          </a:p>
        </p:txBody>
      </p:sp>
      <p:sp>
        <p:nvSpPr>
          <p:cNvPr id="4" name="Content Placeholder 3"/>
          <p:cNvSpPr>
            <a:spLocks noGrp="1"/>
          </p:cNvSpPr>
          <p:nvPr>
            <p:ph sz="quarter" idx="2"/>
          </p:nvPr>
        </p:nvSpPr>
        <p:spPr>
          <a:xfrm>
            <a:off x="4648200" y="1143000"/>
            <a:ext cx="4267200" cy="2362200"/>
          </a:xfrm>
        </p:spPr>
        <p:txBody>
          <a:bodyPr/>
          <a:lstStyle/>
          <a:p>
            <a:pPr>
              <a:buNone/>
            </a:pPr>
            <a:r>
              <a:rPr lang="en-US" sz="1800" b="1" u="sng" dirty="0">
                <a:latin typeface="Calibri" pitchFamily="34" charset="0"/>
              </a:rPr>
              <a:t>Environmental Impacts</a:t>
            </a:r>
          </a:p>
          <a:p>
            <a:r>
              <a:rPr lang="en-US" sz="1600" dirty="0">
                <a:latin typeface="Calibri" pitchFamily="34" charset="0"/>
              </a:rPr>
              <a:t>decreases biodiversity</a:t>
            </a:r>
          </a:p>
          <a:p>
            <a:r>
              <a:rPr lang="en-US" sz="1600" dirty="0">
                <a:latin typeface="Calibri" pitchFamily="34" charset="0"/>
              </a:rPr>
              <a:t>causes native species extirpation</a:t>
            </a:r>
          </a:p>
          <a:p>
            <a:r>
              <a:rPr lang="en-US" sz="1600" dirty="0">
                <a:latin typeface="Calibri" pitchFamily="34" charset="0"/>
              </a:rPr>
              <a:t>alters natural processes</a:t>
            </a:r>
          </a:p>
          <a:p>
            <a:r>
              <a:rPr lang="en-US" sz="1600" dirty="0">
                <a:latin typeface="Calibri" pitchFamily="34" charset="0"/>
              </a:rPr>
              <a:t>can hybridize &amp; displace natives</a:t>
            </a:r>
          </a:p>
          <a:p>
            <a:r>
              <a:rPr lang="en-US" sz="1600" dirty="0">
                <a:latin typeface="Calibri" pitchFamily="34" charset="0"/>
              </a:rPr>
              <a:t>decreases food sources &amp; impact food webs</a:t>
            </a:r>
          </a:p>
        </p:txBody>
      </p:sp>
      <p:sp>
        <p:nvSpPr>
          <p:cNvPr id="5" name="Content Placeholder 4"/>
          <p:cNvSpPr>
            <a:spLocks noGrp="1"/>
          </p:cNvSpPr>
          <p:nvPr>
            <p:ph sz="quarter" idx="3"/>
          </p:nvPr>
        </p:nvSpPr>
        <p:spPr>
          <a:xfrm>
            <a:off x="228600" y="3505200"/>
            <a:ext cx="4191000" cy="2286000"/>
          </a:xfrm>
        </p:spPr>
        <p:txBody>
          <a:bodyPr/>
          <a:lstStyle/>
          <a:p>
            <a:pPr>
              <a:buNone/>
            </a:pPr>
            <a:r>
              <a:rPr lang="en-US" sz="1800" b="1" u="sng" dirty="0">
                <a:latin typeface="Calibri" pitchFamily="34" charset="0"/>
              </a:rPr>
              <a:t>Societal Impacts</a:t>
            </a:r>
          </a:p>
          <a:p>
            <a:r>
              <a:rPr lang="en-US" sz="1600" dirty="0">
                <a:latin typeface="Calibri" pitchFamily="34" charset="0"/>
              </a:rPr>
              <a:t>can cause intro &amp; spread of disease</a:t>
            </a:r>
          </a:p>
          <a:p>
            <a:r>
              <a:rPr lang="en-US" sz="1600" dirty="0">
                <a:latin typeface="Calibri" pitchFamily="34" charset="0"/>
              </a:rPr>
              <a:t>allergies &amp; irritations</a:t>
            </a:r>
          </a:p>
          <a:p>
            <a:r>
              <a:rPr lang="en-US" sz="1600" dirty="0">
                <a:latin typeface="Calibri" pitchFamily="34" charset="0"/>
              </a:rPr>
              <a:t>reduce recreational &amp; tourism opportunities</a:t>
            </a:r>
          </a:p>
        </p:txBody>
      </p:sp>
      <p:sp>
        <p:nvSpPr>
          <p:cNvPr id="6" name="Content Placeholder 5"/>
          <p:cNvSpPr>
            <a:spLocks noGrp="1"/>
          </p:cNvSpPr>
          <p:nvPr>
            <p:ph sz="quarter" idx="4"/>
          </p:nvPr>
        </p:nvSpPr>
        <p:spPr>
          <a:xfrm>
            <a:off x="4648200" y="3352800"/>
            <a:ext cx="4267200" cy="3276600"/>
          </a:xfrm>
        </p:spPr>
        <p:txBody>
          <a:bodyPr>
            <a:normAutofit/>
          </a:bodyPr>
          <a:lstStyle/>
          <a:p>
            <a:pPr>
              <a:buNone/>
            </a:pPr>
            <a:r>
              <a:rPr lang="en-US" sz="1800" b="1" u="sng" dirty="0">
                <a:latin typeface="Calibri" pitchFamily="34" charset="0"/>
              </a:rPr>
              <a:t>Economic Impacts</a:t>
            </a:r>
          </a:p>
          <a:p>
            <a:r>
              <a:rPr lang="en-US" sz="1600" dirty="0">
                <a:latin typeface="Calibri" pitchFamily="34" charset="0"/>
              </a:rPr>
              <a:t>altering ecosystem &amp; ecological services</a:t>
            </a:r>
          </a:p>
          <a:p>
            <a:r>
              <a:rPr lang="en-US" sz="1600" dirty="0">
                <a:latin typeface="Calibri" pitchFamily="34" charset="0"/>
              </a:rPr>
              <a:t>reduces productivity in forestry, agriculture, and fisheries</a:t>
            </a:r>
          </a:p>
          <a:p>
            <a:r>
              <a:rPr lang="en-US" sz="1600" dirty="0">
                <a:latin typeface="Calibri" pitchFamily="34" charset="0"/>
              </a:rPr>
              <a:t>causes export &amp; import trade restrictions</a:t>
            </a:r>
          </a:p>
          <a:p>
            <a:r>
              <a:rPr lang="en-US" sz="1600" dirty="0">
                <a:latin typeface="Calibri" pitchFamily="34" charset="0"/>
              </a:rPr>
              <a:t>costs associated with prevention &amp; management</a:t>
            </a:r>
          </a:p>
          <a:p>
            <a:r>
              <a:rPr lang="en-US" sz="1600" dirty="0">
                <a:latin typeface="Calibri" pitchFamily="34" charset="0"/>
              </a:rPr>
              <a:t>impacts on recreation &amp; tourism</a:t>
            </a:r>
          </a:p>
          <a:p>
            <a:r>
              <a:rPr lang="en-US" sz="1600" dirty="0">
                <a:latin typeface="Calibri" pitchFamily="34" charset="0"/>
              </a:rPr>
              <a:t>Reduce property values as result of changes in ecosystem</a:t>
            </a:r>
          </a:p>
          <a:p>
            <a:endParaRPr lang="en-US" sz="1600" dirty="0">
              <a:latin typeface="Calibri" pitchFamily="34" charset="0"/>
            </a:endParaRPr>
          </a:p>
          <a:p>
            <a:endParaRPr lang="en-US" sz="1600" dirty="0">
              <a:latin typeface="Calibri" pitchFamily="34" charset="0"/>
            </a:endParaRPr>
          </a:p>
          <a:p>
            <a:endParaRPr lang="en-US" sz="1600" dirty="0">
              <a:latin typeface="Calibri" pitchFamily="34" charset="0"/>
            </a:endParaRPr>
          </a:p>
          <a:p>
            <a:endParaRPr lang="en-US" sz="1600" dirty="0">
              <a:latin typeface="Calibri" pitchFamily="34" charset="0"/>
            </a:endParaRPr>
          </a:p>
        </p:txBody>
      </p:sp>
    </p:spTree>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2"/>
          <p:cNvSpPr>
            <a:spLocks noGrp="1" noChangeArrowheads="1"/>
          </p:cNvSpPr>
          <p:nvPr>
            <p:ph type="title"/>
          </p:nvPr>
        </p:nvSpPr>
        <p:spPr>
          <a:xfrm>
            <a:off x="0" y="163773"/>
            <a:ext cx="9144000" cy="1143000"/>
          </a:xfrm>
        </p:spPr>
        <p:txBody>
          <a:bodyPr>
            <a:normAutofit/>
          </a:bodyPr>
          <a:lstStyle/>
          <a:p>
            <a:pPr eaLnBrk="1" hangingPunct="1">
              <a:defRPr/>
            </a:pPr>
            <a:r>
              <a:rPr lang="en-US" sz="3200" dirty="0">
                <a:latin typeface="Calibri" pitchFamily="34" charset="0"/>
              </a:rPr>
              <a:t>          Wildlife Diseases		</a:t>
            </a:r>
          </a:p>
        </p:txBody>
      </p:sp>
      <p:sp>
        <p:nvSpPr>
          <p:cNvPr id="218115" name="Rectangle 3"/>
          <p:cNvSpPr>
            <a:spLocks noGrp="1" noChangeArrowheads="1"/>
          </p:cNvSpPr>
          <p:nvPr>
            <p:ph type="body" sz="half" idx="1"/>
          </p:nvPr>
        </p:nvSpPr>
        <p:spPr>
          <a:xfrm>
            <a:off x="818865" y="1514901"/>
            <a:ext cx="7956645" cy="4162567"/>
          </a:xfrm>
        </p:spPr>
        <p:txBody>
          <a:bodyPr>
            <a:normAutofit/>
          </a:bodyPr>
          <a:lstStyle/>
          <a:p>
            <a:pPr eaLnBrk="1" hangingPunct="1">
              <a:lnSpc>
                <a:spcPct val="80000"/>
              </a:lnSpc>
              <a:defRPr/>
            </a:pPr>
            <a:r>
              <a:rPr lang="en-US" sz="2400" dirty="0">
                <a:latin typeface="Calibri" pitchFamily="34" charset="0"/>
              </a:rPr>
              <a:t>Rabies</a:t>
            </a:r>
          </a:p>
          <a:p>
            <a:pPr eaLnBrk="1" hangingPunct="1">
              <a:lnSpc>
                <a:spcPct val="80000"/>
              </a:lnSpc>
              <a:defRPr/>
            </a:pPr>
            <a:r>
              <a:rPr lang="en-US" sz="2400" dirty="0">
                <a:latin typeface="Calibri" pitchFamily="34" charset="0"/>
              </a:rPr>
              <a:t>Lyme Disease</a:t>
            </a:r>
          </a:p>
          <a:p>
            <a:pPr eaLnBrk="1" hangingPunct="1">
              <a:lnSpc>
                <a:spcPct val="80000"/>
              </a:lnSpc>
              <a:defRPr/>
            </a:pPr>
            <a:r>
              <a:rPr lang="en-US" sz="2400" dirty="0">
                <a:latin typeface="Calibri" pitchFamily="34" charset="0"/>
              </a:rPr>
              <a:t>West Nile Virus</a:t>
            </a:r>
          </a:p>
          <a:p>
            <a:pPr eaLnBrk="1" hangingPunct="1">
              <a:lnSpc>
                <a:spcPct val="80000"/>
              </a:lnSpc>
              <a:defRPr/>
            </a:pPr>
            <a:r>
              <a:rPr lang="en-US" sz="2400" dirty="0">
                <a:latin typeface="Calibri" pitchFamily="34" charset="0"/>
              </a:rPr>
              <a:t>Chronic Wasting Disease</a:t>
            </a:r>
          </a:p>
          <a:p>
            <a:pPr eaLnBrk="1" hangingPunct="1">
              <a:lnSpc>
                <a:spcPct val="80000"/>
              </a:lnSpc>
              <a:defRPr/>
            </a:pPr>
            <a:r>
              <a:rPr lang="en-US" sz="2400" dirty="0">
                <a:latin typeface="Calibri" pitchFamily="34" charset="0"/>
              </a:rPr>
              <a:t>Avian Influenza</a:t>
            </a:r>
          </a:p>
          <a:p>
            <a:pPr eaLnBrk="1" hangingPunct="1">
              <a:lnSpc>
                <a:spcPct val="80000"/>
              </a:lnSpc>
              <a:defRPr/>
            </a:pPr>
            <a:r>
              <a:rPr lang="en-US" sz="2400" dirty="0">
                <a:latin typeface="Calibri" pitchFamily="34" charset="0"/>
              </a:rPr>
              <a:t>Raccoon Roundworm</a:t>
            </a:r>
          </a:p>
          <a:p>
            <a:pPr eaLnBrk="1" hangingPunct="1">
              <a:lnSpc>
                <a:spcPct val="80000"/>
              </a:lnSpc>
              <a:defRPr/>
            </a:pPr>
            <a:r>
              <a:rPr lang="en-US" sz="2400" dirty="0">
                <a:latin typeface="Calibri" pitchFamily="34" charset="0"/>
              </a:rPr>
              <a:t>White-nose syndrome</a:t>
            </a:r>
          </a:p>
          <a:p>
            <a:pPr eaLnBrk="1" hangingPunct="1">
              <a:lnSpc>
                <a:spcPct val="80000"/>
              </a:lnSpc>
              <a:defRPr/>
            </a:pPr>
            <a:r>
              <a:rPr lang="en-US" sz="2400" dirty="0">
                <a:latin typeface="Calibri" pitchFamily="34" charset="0"/>
              </a:rPr>
              <a:t>Eastern Equine Encephalitis (EEE)</a:t>
            </a:r>
          </a:p>
          <a:p>
            <a:pPr eaLnBrk="1" hangingPunct="1">
              <a:lnSpc>
                <a:spcPct val="80000"/>
              </a:lnSpc>
              <a:buFont typeface="Wingdings" pitchFamily="2" charset="2"/>
              <a:buNone/>
              <a:defRPr/>
            </a:pPr>
            <a:endParaRPr lang="en-US" sz="2800" dirty="0">
              <a:latin typeface="Calibri" pitchFamily="34" charset="0"/>
            </a:endParaRPr>
          </a:p>
          <a:p>
            <a:pPr algn="ctr" eaLnBrk="1" hangingPunct="1">
              <a:lnSpc>
                <a:spcPct val="80000"/>
              </a:lnSpc>
              <a:buNone/>
              <a:defRPr/>
            </a:pPr>
            <a:r>
              <a:rPr lang="en-US" sz="2800" b="1" dirty="0">
                <a:latin typeface="Calibri" pitchFamily="34" charset="0"/>
              </a:rPr>
              <a:t>www.mass.gov/masswildlife</a:t>
            </a: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218115">
                                            <p:txEl>
                                              <p:pRg st="9" end="9"/>
                                            </p:txEl>
                                          </p:spTgt>
                                        </p:tgtEl>
                                        <p:attrNameLst>
                                          <p:attrName>style.visibility</p:attrName>
                                        </p:attrNameLst>
                                      </p:cBhvr>
                                      <p:to>
                                        <p:strVal val="visible"/>
                                      </p:to>
                                    </p:set>
                                    <p:anim calcmode="lin" valueType="num">
                                      <p:cBhvr>
                                        <p:cTn id="7" dur="2000" fill="hold"/>
                                        <p:tgtEl>
                                          <p:spTgt spid="218115">
                                            <p:txEl>
                                              <p:pRg st="9" end="9"/>
                                            </p:txEl>
                                          </p:spTgt>
                                        </p:tgtEl>
                                        <p:attrNameLst>
                                          <p:attrName>ppt_w</p:attrName>
                                        </p:attrNameLst>
                                      </p:cBhvr>
                                      <p:tavLst>
                                        <p:tav tm="0">
                                          <p:val>
                                            <p:strVal val="#ppt_w*0.70"/>
                                          </p:val>
                                        </p:tav>
                                        <p:tav tm="100000">
                                          <p:val>
                                            <p:strVal val="#ppt_w"/>
                                          </p:val>
                                        </p:tav>
                                      </p:tavLst>
                                    </p:anim>
                                    <p:anim calcmode="lin" valueType="num">
                                      <p:cBhvr>
                                        <p:cTn id="8" dur="2000" fill="hold"/>
                                        <p:tgtEl>
                                          <p:spTgt spid="218115">
                                            <p:txEl>
                                              <p:pRg st="9" end="9"/>
                                            </p:txEl>
                                          </p:spTgt>
                                        </p:tgtEl>
                                        <p:attrNameLst>
                                          <p:attrName>ppt_h</p:attrName>
                                        </p:attrNameLst>
                                      </p:cBhvr>
                                      <p:tavLst>
                                        <p:tav tm="0">
                                          <p:val>
                                            <p:strVal val="#ppt_h"/>
                                          </p:val>
                                        </p:tav>
                                        <p:tav tm="100000">
                                          <p:val>
                                            <p:strVal val="#ppt_h"/>
                                          </p:val>
                                        </p:tav>
                                      </p:tavLst>
                                    </p:anim>
                                    <p:animEffect transition="in" filter="fade">
                                      <p:cBhvr>
                                        <p:cTn id="9" dur="2000"/>
                                        <p:tgtEl>
                                          <p:spTgt spid="218115">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9138" name="Rectangle 2"/>
          <p:cNvSpPr>
            <a:spLocks noGrp="1" noChangeArrowheads="1"/>
          </p:cNvSpPr>
          <p:nvPr>
            <p:ph type="title" sz="quarter"/>
          </p:nvPr>
        </p:nvSpPr>
        <p:spPr>
          <a:xfrm>
            <a:off x="0" y="0"/>
            <a:ext cx="9144000" cy="838200"/>
          </a:xfrm>
        </p:spPr>
        <p:txBody>
          <a:bodyPr>
            <a:normAutofit fontScale="90000"/>
          </a:bodyPr>
          <a:lstStyle/>
          <a:p>
            <a:pPr eaLnBrk="1" hangingPunct="1">
              <a:defRPr/>
            </a:pPr>
            <a:r>
              <a:rPr lang="en-US" sz="3600" dirty="0">
                <a:latin typeface="Calibri" pitchFamily="34" charset="0"/>
              </a:rPr>
              <a:t>Living with Wildlife</a:t>
            </a:r>
            <a:br>
              <a:rPr lang="en-US" sz="3600" dirty="0">
                <a:latin typeface="Calibri" pitchFamily="34" charset="0"/>
              </a:rPr>
            </a:br>
            <a:r>
              <a:rPr lang="en-US" sz="2400" dirty="0">
                <a:latin typeface="Calibri" pitchFamily="34" charset="0"/>
              </a:rPr>
              <a:t>Managing people, wildlife &amp; habitat</a:t>
            </a:r>
          </a:p>
        </p:txBody>
      </p:sp>
      <p:pic>
        <p:nvPicPr>
          <p:cNvPr id="1026" name="Picture 2" descr="U:\Sections\InfoEduc\bbyrne\AA_1 PHOTO LIBRARY\PHOTO LIBRARY\Wildlife\human-wildlife conflict issues\black bear in corn _ by Bill Byrne _ MassWildlife.jpg"/>
          <p:cNvPicPr>
            <a:picLocks noChangeAspect="1" noChangeArrowheads="1"/>
          </p:cNvPicPr>
          <p:nvPr/>
        </p:nvPicPr>
        <p:blipFill>
          <a:blip r:embed="rId2" cstate="print"/>
          <a:srcRect/>
          <a:stretch>
            <a:fillRect/>
          </a:stretch>
        </p:blipFill>
        <p:spPr bwMode="auto">
          <a:xfrm>
            <a:off x="4755108" y="1066800"/>
            <a:ext cx="4114800" cy="3156418"/>
          </a:xfrm>
          <a:prstGeom prst="rect">
            <a:avLst/>
          </a:prstGeom>
          <a:noFill/>
        </p:spPr>
      </p:pic>
      <p:pic>
        <p:nvPicPr>
          <p:cNvPr id="2" name="Picture 2" descr="C:\Users\PLandry\AppData\Local\Microsoft\Windows\Temporary Internet Files\Content.Outlook\NZZLJI8V\bear_bird feeder_Bill Byrne_5889 (2).jpg"/>
          <p:cNvPicPr>
            <a:picLocks noChangeAspect="1" noChangeArrowheads="1"/>
          </p:cNvPicPr>
          <p:nvPr/>
        </p:nvPicPr>
        <p:blipFill>
          <a:blip r:embed="rId3" cstate="print"/>
          <a:srcRect/>
          <a:stretch>
            <a:fillRect/>
          </a:stretch>
        </p:blipFill>
        <p:spPr bwMode="auto">
          <a:xfrm>
            <a:off x="168322" y="1066800"/>
            <a:ext cx="2863358" cy="3584448"/>
          </a:xfrm>
          <a:prstGeom prst="rect">
            <a:avLst/>
          </a:prstGeom>
          <a:noFill/>
        </p:spPr>
      </p:pic>
      <p:pic>
        <p:nvPicPr>
          <p:cNvPr id="1027" name="Picture 3" descr="C:\Users\PLandry\AppData\Local\Microsoft\Windows\Temporary Internet Files\Content.Outlook\NZZLJI8V\toms window reflection_Bill Byrne_8131 (2).jpg"/>
          <p:cNvPicPr>
            <a:picLocks noGrp="1" noChangeAspect="1" noChangeArrowheads="1"/>
          </p:cNvPicPr>
          <p:nvPr>
            <p:ph sz="quarter" idx="2"/>
          </p:nvPr>
        </p:nvPicPr>
        <p:blipFill>
          <a:blip r:embed="rId4" cstate="print"/>
          <a:srcRect/>
          <a:stretch>
            <a:fillRect/>
          </a:stretch>
        </p:blipFill>
        <p:spPr bwMode="auto">
          <a:xfrm>
            <a:off x="2819400" y="3548417"/>
            <a:ext cx="3472218" cy="2852047"/>
          </a:xfrm>
          <a:prstGeom prst="rect">
            <a:avLst/>
          </a:prstGeom>
          <a:noFill/>
        </p:spPr>
      </p:pic>
    </p:spTree>
  </p:cSld>
  <p:clrMapOvr>
    <a:masterClrMapping/>
  </p:clrMapOvr>
  <p:transition spd="med"/>
</p:sld>
</file>

<file path=ppt/theme/theme1.xml><?xml version="1.0" encoding="utf-8"?>
<a:theme xmlns:a="http://schemas.openxmlformats.org/drawingml/2006/main" name="PPT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Office Theme">
  <a:themeElements>
    <a:clrScheme name="White">
      <a:dk1>
        <a:srgbClr val="FFFFFF"/>
      </a:dk1>
      <a:lt1>
        <a:sysClr val="window" lastClr="FFFFFF"/>
      </a:lt1>
      <a:dk2>
        <a:srgbClr val="FFFFFF"/>
      </a:dk2>
      <a:lt2>
        <a:srgbClr val="FFFFFF"/>
      </a:lt2>
      <a:accent1>
        <a:srgbClr val="FFFFFF"/>
      </a:accent1>
      <a:accent2>
        <a:srgbClr val="FFFFFF"/>
      </a:accent2>
      <a:accent3>
        <a:srgbClr val="FFFFFF"/>
      </a:accent3>
      <a:accent4>
        <a:srgbClr val="FFFFFF"/>
      </a:accent4>
      <a:accent5>
        <a:srgbClr val="FFFFFF"/>
      </a:accent5>
      <a:accent6>
        <a:srgbClr val="FFFFFF"/>
      </a:accent6>
      <a:hlink>
        <a:srgbClr val="FFFFFF"/>
      </a:hlink>
      <a:folHlink>
        <a:srgbClr val="FFFF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PPTtemplate</Template>
  <TotalTime>1848</TotalTime>
  <Words>2297</Words>
  <Application>Microsoft Office PowerPoint</Application>
  <PresentationFormat>On-screen Show (4:3)</PresentationFormat>
  <Paragraphs>324</Paragraphs>
  <Slides>35</Slides>
  <Notes>30</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35</vt:i4>
      </vt:variant>
    </vt:vector>
  </HeadingPairs>
  <TitlesOfParts>
    <vt:vector size="41" baseType="lpstr">
      <vt:lpstr>Arial</vt:lpstr>
      <vt:lpstr>Calibri</vt:lpstr>
      <vt:lpstr>Comic Sans MS</vt:lpstr>
      <vt:lpstr>Wingdings</vt:lpstr>
      <vt:lpstr>PPTtemplate</vt:lpstr>
      <vt:lpstr>1_Office Theme</vt:lpstr>
      <vt:lpstr>PowerPoint Presentation</vt:lpstr>
      <vt:lpstr>PowerPoint Presentation</vt:lpstr>
      <vt:lpstr>Massachusetts Division of Fisheries &amp; Wildlife (MassWildlife)</vt:lpstr>
      <vt:lpstr>Wildlife in Massachusetts</vt:lpstr>
      <vt:lpstr>PowerPoint Presentation</vt:lpstr>
      <vt:lpstr>What is Wildlife?</vt:lpstr>
      <vt:lpstr>Natural History &amp; Distribution (characteristics, food habits, habitat, breeding, behavior)</vt:lpstr>
      <vt:lpstr>Identify Wildlife  (observation skills)</vt:lpstr>
      <vt:lpstr>PowerPoint Presentation</vt:lpstr>
      <vt:lpstr>Understanding Wildlife Ecology</vt:lpstr>
      <vt:lpstr> Role within the Ecosystem (ecosystem is formed by interactions of plant &amp; animal populations and abiotic conditions)</vt:lpstr>
      <vt:lpstr> Basic Wildlife Needs </vt:lpstr>
      <vt:lpstr>Habitat Assessment</vt:lpstr>
      <vt:lpstr>Physical Adaptations (anatomical features) </vt:lpstr>
      <vt:lpstr>Physiological Adaptations (perform special functions)</vt:lpstr>
      <vt:lpstr>Behavioral Adaptations (learned or inherited)</vt:lpstr>
      <vt:lpstr>Food Chains and Food Webs (passing the energy from one organism to another)</vt:lpstr>
      <vt:lpstr>PowerPoint Presentation</vt:lpstr>
      <vt:lpstr>PowerPoint Presentation</vt:lpstr>
      <vt:lpstr>Conservation &amp; Management </vt:lpstr>
      <vt:lpstr>PowerPoint Presentation</vt:lpstr>
      <vt:lpstr>Hunting, Fishing, Trapping = Game </vt:lpstr>
      <vt:lpstr>Non-Game Species (Natural Heritage and Endangered Species)</vt:lpstr>
      <vt:lpstr>Methods used to determine abundance &amp; distribution</vt:lpstr>
      <vt:lpstr>PowerPoint Presentation</vt:lpstr>
      <vt:lpstr>Listed Species (Natural Heritage &amp; Endangered Species)</vt:lpstr>
      <vt:lpstr>PowerPoint Presentation</vt:lpstr>
      <vt:lpstr>Special Concern, Threatened, Endangered</vt:lpstr>
      <vt:lpstr>Endangered Species Protection</vt:lpstr>
      <vt:lpstr>Massachusetts Endangered Species Act (MESA)</vt:lpstr>
      <vt:lpstr>Habitat Loss, Degradation &amp; Fragmentation</vt:lpstr>
      <vt:lpstr>Non-native Species, Invasive Species,  Introduced Species</vt:lpstr>
      <vt:lpstr> Invasive </vt:lpstr>
      <vt:lpstr>          Wildlife Diseases  </vt:lpstr>
      <vt:lpstr>Living with Wildlife Managing people, wildlife &amp; habitat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ESCallahan</dc:creator>
  <cp:lastModifiedBy>Brita Dempsey</cp:lastModifiedBy>
  <cp:revision>47</cp:revision>
  <cp:lastPrinted>2017-11-01T16:01:29Z</cp:lastPrinted>
  <dcterms:created xsi:type="dcterms:W3CDTF">2016-10-25T18:14:46Z</dcterms:created>
  <dcterms:modified xsi:type="dcterms:W3CDTF">2020-10-14T13:02:17Z</dcterms:modified>
</cp:coreProperties>
</file>