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78"/>
  </p:notesMasterIdLst>
  <p:handoutMasterIdLst>
    <p:handoutMasterId r:id="rId79"/>
  </p:handoutMasterIdLst>
  <p:sldIdLst>
    <p:sldId id="256" r:id="rId2"/>
    <p:sldId id="327" r:id="rId3"/>
    <p:sldId id="258" r:id="rId4"/>
    <p:sldId id="257" r:id="rId5"/>
    <p:sldId id="289" r:id="rId6"/>
    <p:sldId id="298" r:id="rId7"/>
    <p:sldId id="268" r:id="rId8"/>
    <p:sldId id="263" r:id="rId9"/>
    <p:sldId id="328" r:id="rId10"/>
    <p:sldId id="302" r:id="rId11"/>
    <p:sldId id="315" r:id="rId12"/>
    <p:sldId id="265" r:id="rId13"/>
    <p:sldId id="303" r:id="rId14"/>
    <p:sldId id="266" r:id="rId15"/>
    <p:sldId id="295" r:id="rId16"/>
    <p:sldId id="299" r:id="rId17"/>
    <p:sldId id="270" r:id="rId18"/>
    <p:sldId id="290" r:id="rId19"/>
    <p:sldId id="293" r:id="rId20"/>
    <p:sldId id="304" r:id="rId21"/>
    <p:sldId id="297" r:id="rId22"/>
    <p:sldId id="329" r:id="rId23"/>
    <p:sldId id="306" r:id="rId24"/>
    <p:sldId id="291" r:id="rId25"/>
    <p:sldId id="311" r:id="rId26"/>
    <p:sldId id="292" r:id="rId27"/>
    <p:sldId id="307" r:id="rId28"/>
    <p:sldId id="310" r:id="rId29"/>
    <p:sldId id="305" r:id="rId30"/>
    <p:sldId id="312" r:id="rId31"/>
    <p:sldId id="313" r:id="rId32"/>
    <p:sldId id="316" r:id="rId33"/>
    <p:sldId id="325" r:id="rId34"/>
    <p:sldId id="322" r:id="rId35"/>
    <p:sldId id="371" r:id="rId36"/>
    <p:sldId id="389" r:id="rId37"/>
    <p:sldId id="373" r:id="rId38"/>
    <p:sldId id="378" r:id="rId39"/>
    <p:sldId id="390" r:id="rId40"/>
    <p:sldId id="391" r:id="rId41"/>
    <p:sldId id="347" r:id="rId42"/>
    <p:sldId id="367" r:id="rId43"/>
    <p:sldId id="392" r:id="rId44"/>
    <p:sldId id="393" r:id="rId45"/>
    <p:sldId id="394" r:id="rId46"/>
    <p:sldId id="372" r:id="rId47"/>
    <p:sldId id="395" r:id="rId48"/>
    <p:sldId id="396" r:id="rId49"/>
    <p:sldId id="361" r:id="rId50"/>
    <p:sldId id="351" r:id="rId51"/>
    <p:sldId id="348" r:id="rId52"/>
    <p:sldId id="397" r:id="rId53"/>
    <p:sldId id="359" r:id="rId54"/>
    <p:sldId id="349" r:id="rId55"/>
    <p:sldId id="362" r:id="rId56"/>
    <p:sldId id="365" r:id="rId57"/>
    <p:sldId id="369" r:id="rId58"/>
    <p:sldId id="324" r:id="rId59"/>
    <p:sldId id="360" r:id="rId60"/>
    <p:sldId id="363" r:id="rId61"/>
    <p:sldId id="350" r:id="rId62"/>
    <p:sldId id="377" r:id="rId63"/>
    <p:sldId id="364" r:id="rId64"/>
    <p:sldId id="346" r:id="rId65"/>
    <p:sldId id="376" r:id="rId66"/>
    <p:sldId id="341" r:id="rId67"/>
    <p:sldId id="375" r:id="rId68"/>
    <p:sldId id="366" r:id="rId69"/>
    <p:sldId id="344" r:id="rId70"/>
    <p:sldId id="358" r:id="rId71"/>
    <p:sldId id="387" r:id="rId72"/>
    <p:sldId id="370" r:id="rId73"/>
    <p:sldId id="345" r:id="rId74"/>
    <p:sldId id="342" r:id="rId75"/>
    <p:sldId id="343" r:id="rId76"/>
    <p:sldId id="374" r:id="rId77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37" autoAdjust="0"/>
    <p:restoredTop sz="94667" autoAdjust="0"/>
  </p:normalViewPr>
  <p:slideViewPr>
    <p:cSldViewPr>
      <p:cViewPr varScale="1">
        <p:scale>
          <a:sx n="75" d="100"/>
          <a:sy n="75" d="100"/>
        </p:scale>
        <p:origin x="111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12"/>
    </p:cViewPr>
  </p:sorterViewPr>
  <p:notesViewPr>
    <p:cSldViewPr>
      <p:cViewPr varScale="1">
        <p:scale>
          <a:sx n="71" d="100"/>
          <a:sy n="71" d="100"/>
        </p:scale>
        <p:origin x="-1200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7DDAABA-EA63-4A5A-B2D5-6D83BE5B08BC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711466D-616B-48D6-BC90-A1C0DBCDA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724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F83E2F4-9F57-406D-A8FA-1FB086C9C3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8386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83E2F4-9F57-406D-A8FA-1FB086C9C31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22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9237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38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61819-F418-4101-BD46-A22941BF9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EACA7-6495-4FF8-9E56-6D8A379C7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D4150-A170-4BE7-BF81-26BE9E430D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5F305-B26D-4231-B8EF-500CBA4C04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EF1D5-3021-4FF6-A4A8-7B96AF0D6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6BCF6-57BA-4295-9BC0-5A518BDCA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4091D-B7E3-4EBC-BE50-DEA8F4F74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16A86-BABD-4014-B7CB-4A3BCA6EAD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BBA96-AF4F-4E65-9A90-D5C83E1253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B2AB4-6D74-44CF-90EE-2CD2AAA06A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0BCBD-CA8A-41A9-B070-E464C8BE91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819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0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0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0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0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0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0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0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0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0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0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1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1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1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8213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21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215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16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17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FDD6FF37-68EE-45CC-AE35-88B46396AF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2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7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gif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8.jpeg"/><Relationship Id="rId7" Type="http://schemas.openxmlformats.org/officeDocument/2006/relationships/image" Target="../media/image92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Relationship Id="rId9" Type="http://schemas.openxmlformats.org/officeDocument/2006/relationships/image" Target="../media/image9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openxmlformats.org/officeDocument/2006/relationships/image" Target="../media/image121.jpeg"/><Relationship Id="rId7" Type="http://schemas.openxmlformats.org/officeDocument/2006/relationships/hyperlink" Target="http://www.google.com/imgres?q=Black+walnut+nut&amp;um=1&amp;hl=en&amp;safe=active&amp;tbo=d&amp;biw=1920&amp;bih=956&amp;tbm=isch&amp;tbnid=gZvsfl7Mp2eVTM:&amp;imgrefurl=http://en.wikipedia.org/wiki/File:Black_Walnut_Juglans_nigra_Nut_2400px.jpg&amp;docid=155KYFLNGpPUoM&amp;imgurl=http://upload.wikimedia.org/wikipedia/commons/7/74/Black_Walnut_Juglans_nigra_Nut_2400px.jpg&amp;w=2400&amp;h=2000&amp;ei=6XHcULLyBLTI0AHCzYCgCw&amp;zoom=1" TargetMode="External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jpeg"/><Relationship Id="rId5" Type="http://schemas.openxmlformats.org/officeDocument/2006/relationships/hyperlink" Target="http://www.google.com/imgres?q=Black+walnut+bud&amp;um=1&amp;hl=en&amp;safe=active&amp;tbo=d&amp;biw=1920&amp;bih=956&amp;tbm=isch&amp;tbnid=Sv8vpeUu-XB4BM:&amp;imgrefurl=http://www.canadaplants.ca/display.php?id=221&amp;docid=ZQXM4aEicLJ5dM&amp;imgurl=http://www.canadaplants.ca/photos/Juglans-nigra-bud-branch.jpg&amp;w=800&amp;h=600&amp;ei=63DcUPTeMeTH0QGEnoGABQ&amp;zoom=1" TargetMode="External"/><Relationship Id="rId10" Type="http://schemas.openxmlformats.org/officeDocument/2006/relationships/image" Target="../media/image126.jpeg"/><Relationship Id="rId4" Type="http://schemas.openxmlformats.org/officeDocument/2006/relationships/image" Target="../media/image122.jpeg"/><Relationship Id="rId9" Type="http://schemas.openxmlformats.org/officeDocument/2006/relationships/image" Target="../media/image12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jpeg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7.jpeg"/><Relationship Id="rId4" Type="http://schemas.openxmlformats.org/officeDocument/2006/relationships/image" Target="../media/image156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0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4.jpeg"/><Relationship Id="rId4" Type="http://schemas.openxmlformats.org/officeDocument/2006/relationships/image" Target="../media/image163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7" Type="http://schemas.openxmlformats.org/officeDocument/2006/relationships/image" Target="../media/image170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jpeg"/><Relationship Id="rId5" Type="http://schemas.openxmlformats.org/officeDocument/2006/relationships/image" Target="../media/image168.jpeg"/><Relationship Id="rId4" Type="http://schemas.openxmlformats.org/officeDocument/2006/relationships/image" Target="../media/image16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png"/><Relationship Id="rId5" Type="http://schemas.openxmlformats.org/officeDocument/2006/relationships/image" Target="../media/image174.jpeg"/><Relationship Id="rId4" Type="http://schemas.openxmlformats.org/officeDocument/2006/relationships/image" Target="../media/image17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7" Type="http://schemas.openxmlformats.org/officeDocument/2006/relationships/image" Target="../media/image181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jpeg"/><Relationship Id="rId5" Type="http://schemas.openxmlformats.org/officeDocument/2006/relationships/image" Target="../media/image179.jpeg"/><Relationship Id="rId4" Type="http://schemas.openxmlformats.org/officeDocument/2006/relationships/image" Target="../media/image17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7" Type="http://schemas.openxmlformats.org/officeDocument/2006/relationships/image" Target="../media/image187.jpe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jpeg"/><Relationship Id="rId5" Type="http://schemas.openxmlformats.org/officeDocument/2006/relationships/image" Target="../media/image185.jpeg"/><Relationship Id="rId4" Type="http://schemas.openxmlformats.org/officeDocument/2006/relationships/image" Target="../media/image184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7" Type="http://schemas.openxmlformats.org/officeDocument/2006/relationships/image" Target="../media/image193.pn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jpeg"/><Relationship Id="rId5" Type="http://schemas.openxmlformats.org/officeDocument/2006/relationships/image" Target="../media/image191.jpeg"/><Relationship Id="rId4" Type="http://schemas.openxmlformats.org/officeDocument/2006/relationships/image" Target="../media/image190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8.png"/><Relationship Id="rId5" Type="http://schemas.openxmlformats.org/officeDocument/2006/relationships/image" Target="../media/image197.jpeg"/><Relationship Id="rId4" Type="http://schemas.openxmlformats.org/officeDocument/2006/relationships/image" Target="../media/image19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jpeg"/><Relationship Id="rId5" Type="http://schemas.openxmlformats.org/officeDocument/2006/relationships/image" Target="../media/image202.jpeg"/><Relationship Id="rId4" Type="http://schemas.openxmlformats.org/officeDocument/2006/relationships/image" Target="../media/image201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7.png"/><Relationship Id="rId4" Type="http://schemas.openxmlformats.org/officeDocument/2006/relationships/image" Target="../media/image20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1.png"/><Relationship Id="rId4" Type="http://schemas.openxmlformats.org/officeDocument/2006/relationships/image" Target="../media/image21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image" Target="../media/image2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6.jpeg"/><Relationship Id="rId5" Type="http://schemas.openxmlformats.org/officeDocument/2006/relationships/image" Target="../media/image215.jpeg"/><Relationship Id="rId4" Type="http://schemas.openxmlformats.org/officeDocument/2006/relationships/image" Target="../media/image214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3" Type="http://schemas.openxmlformats.org/officeDocument/2006/relationships/image" Target="../media/image218.jpeg"/><Relationship Id="rId7" Type="http://schemas.openxmlformats.org/officeDocument/2006/relationships/image" Target="../media/image222.jpeg"/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.jpeg"/><Relationship Id="rId5" Type="http://schemas.openxmlformats.org/officeDocument/2006/relationships/image" Target="../media/image220.jpeg"/><Relationship Id="rId4" Type="http://schemas.openxmlformats.org/officeDocument/2006/relationships/image" Target="../media/image21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3" Type="http://schemas.openxmlformats.org/officeDocument/2006/relationships/image" Target="../media/image225.jpeg"/><Relationship Id="rId7" Type="http://schemas.openxmlformats.org/officeDocument/2006/relationships/image" Target="../media/image228.jpeg"/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7.jpeg"/><Relationship Id="rId5" Type="http://schemas.openxmlformats.org/officeDocument/2006/relationships/image" Target="../media/image226.jpeg"/><Relationship Id="rId4" Type="http://schemas.openxmlformats.org/officeDocument/2006/relationships/hyperlink" Target="//upload.wikimedia.org/wikipedia/commons/6/69/Flowering_Dogwood_Hybrid_Cornus_x_Rutgersensis_'Rutdan'_Buds_3264px.JPG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eg"/><Relationship Id="rId2" Type="http://schemas.openxmlformats.org/officeDocument/2006/relationships/image" Target="../media/image2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4.jpeg"/><Relationship Id="rId5" Type="http://schemas.openxmlformats.org/officeDocument/2006/relationships/image" Target="../media/image233.jpeg"/><Relationship Id="rId4" Type="http://schemas.openxmlformats.org/officeDocument/2006/relationships/image" Target="../media/image232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jpeg"/><Relationship Id="rId2" Type="http://schemas.openxmlformats.org/officeDocument/2006/relationships/image" Target="../media/image2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9.jpeg"/><Relationship Id="rId5" Type="http://schemas.openxmlformats.org/officeDocument/2006/relationships/image" Target="../media/image238.jpeg"/><Relationship Id="rId4" Type="http://schemas.openxmlformats.org/officeDocument/2006/relationships/image" Target="../media/image237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jpeg"/><Relationship Id="rId7" Type="http://schemas.openxmlformats.org/officeDocument/2006/relationships/image" Target="../media/image244.png"/><Relationship Id="rId2" Type="http://schemas.openxmlformats.org/officeDocument/2006/relationships/hyperlink" Target="//upload.wikimedia.org/wikipedia/commons/5/52/IlexOpacaBark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3.jpeg"/><Relationship Id="rId5" Type="http://schemas.openxmlformats.org/officeDocument/2006/relationships/image" Target="../media/image242.jpeg"/><Relationship Id="rId4" Type="http://schemas.openxmlformats.org/officeDocument/2006/relationships/image" Target="../media/image241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eg"/><Relationship Id="rId2" Type="http://schemas.openxmlformats.org/officeDocument/2006/relationships/image" Target="../media/image2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9.jpeg"/><Relationship Id="rId5" Type="http://schemas.openxmlformats.org/officeDocument/2006/relationships/image" Target="../media/image248.jpeg"/><Relationship Id="rId4" Type="http://schemas.openxmlformats.org/officeDocument/2006/relationships/image" Target="../media/image2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438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Tree Identification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80772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/>
              <a:t>Tree identification</a:t>
            </a:r>
            <a:endParaRPr lang="en-US" sz="3200" b="1" dirty="0"/>
          </a:p>
          <a:p>
            <a:r>
              <a:rPr lang="en-US" b="1" dirty="0"/>
              <a:t>Using a dichotomous tree key</a:t>
            </a:r>
          </a:p>
          <a:p>
            <a:r>
              <a:rPr lang="en-US" b="1" dirty="0"/>
              <a:t>Important terms</a:t>
            </a:r>
          </a:p>
          <a:p>
            <a:r>
              <a:rPr lang="en-US" b="1" dirty="0" err="1"/>
              <a:t>Envirothon</a:t>
            </a:r>
            <a:r>
              <a:rPr lang="en-US" b="1" dirty="0"/>
              <a:t> trees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371600"/>
            <a:ext cx="4038600" cy="4530725"/>
          </a:xfrm>
        </p:spPr>
        <p:txBody>
          <a:bodyPr/>
          <a:lstStyle/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21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Binomial System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820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Two names (Genus + species)</a:t>
            </a:r>
          </a:p>
          <a:p>
            <a:pPr eaLnBrk="1" hangingPunct="1">
              <a:defRPr/>
            </a:pPr>
            <a:r>
              <a:rPr lang="en-US" b="1" dirty="0" smtClean="0"/>
              <a:t>Popularized by Carl Von </a:t>
            </a:r>
            <a:r>
              <a:rPr lang="en-US" b="1" dirty="0" err="1" smtClean="0"/>
              <a:t>Linné</a:t>
            </a:r>
            <a:r>
              <a:rPr lang="en-US" b="1" dirty="0" smtClean="0"/>
              <a:t> (</a:t>
            </a:r>
            <a:r>
              <a:rPr lang="en-US" b="1" dirty="0" err="1" smtClean="0"/>
              <a:t>Carolus</a:t>
            </a:r>
            <a:r>
              <a:rPr lang="en-US" b="1" dirty="0" smtClean="0"/>
              <a:t> Linnaeus)</a:t>
            </a:r>
          </a:p>
          <a:p>
            <a:pPr lvl="1" eaLnBrk="1" hangingPunct="1">
              <a:defRPr/>
            </a:pPr>
            <a:r>
              <a:rPr lang="en-US" b="1" dirty="0" smtClean="0"/>
              <a:t>Swedish botanist </a:t>
            </a:r>
          </a:p>
          <a:p>
            <a:pPr lvl="1" eaLnBrk="1" hangingPunct="1">
              <a:defRPr/>
            </a:pPr>
            <a:r>
              <a:rPr lang="en-US" b="1" dirty="0" smtClean="0"/>
              <a:t>Father of </a:t>
            </a:r>
            <a:r>
              <a:rPr lang="en-US" b="1" smtClean="0"/>
              <a:t>modern taxonomy</a:t>
            </a:r>
            <a:endParaRPr lang="en-US" dirty="0" smtClean="0"/>
          </a:p>
          <a:p>
            <a:pPr lvl="2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4478514"/>
            <a:ext cx="1676400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2979561"/>
            <a:ext cx="1524000" cy="2511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7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Benefits of Binomial System</a:t>
            </a:r>
          </a:p>
        </p:txBody>
      </p:sp>
      <p:sp>
        <p:nvSpPr>
          <p:cNvPr id="10258" name="Rectangle 18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7086600" cy="4530725"/>
          </a:xfrm>
        </p:spPr>
        <p:txBody>
          <a:bodyPr/>
          <a:lstStyle/>
          <a:p>
            <a:pPr lvl="1" eaLnBrk="1" hangingPunct="1">
              <a:defRPr/>
            </a:pPr>
            <a:r>
              <a:rPr lang="en-US" b="1" dirty="0" smtClean="0"/>
              <a:t>Eliminates “common name” confusion</a:t>
            </a:r>
          </a:p>
          <a:p>
            <a:pPr lvl="2" eaLnBrk="1" hangingPunct="1">
              <a:defRPr/>
            </a:pPr>
            <a:endParaRPr lang="en-US" b="1" dirty="0" smtClean="0"/>
          </a:p>
          <a:p>
            <a:pPr lvl="2" eaLnBrk="1" hangingPunct="1">
              <a:defRPr/>
            </a:pPr>
            <a:r>
              <a:rPr lang="en-US" b="1" dirty="0" smtClean="0"/>
              <a:t>“Robin” - European (</a:t>
            </a:r>
            <a:r>
              <a:rPr lang="en-US" b="1" i="1" dirty="0" err="1" smtClean="0"/>
              <a:t>Erithacus</a:t>
            </a:r>
            <a:r>
              <a:rPr lang="en-US" b="1" i="1" dirty="0" smtClean="0"/>
              <a:t> </a:t>
            </a:r>
            <a:r>
              <a:rPr lang="en-US" b="1" i="1" dirty="0" err="1" smtClean="0"/>
              <a:t>rubecula</a:t>
            </a:r>
            <a:r>
              <a:rPr lang="en-US" b="1" i="1" dirty="0" smtClean="0"/>
              <a:t>) </a:t>
            </a:r>
          </a:p>
          <a:p>
            <a:pPr lvl="2" eaLnBrk="1" hangingPunct="1">
              <a:defRPr/>
            </a:pPr>
            <a:endParaRPr lang="en-US" b="1" i="1" dirty="0" smtClean="0"/>
          </a:p>
          <a:p>
            <a:pPr lvl="2" eaLnBrk="1" hangingPunct="1">
              <a:defRPr/>
            </a:pPr>
            <a:r>
              <a:rPr lang="en-US" b="1" dirty="0" smtClean="0"/>
              <a:t>“Robin” - American (</a:t>
            </a:r>
            <a:r>
              <a:rPr lang="en-US" b="1" i="1" dirty="0" err="1" smtClean="0"/>
              <a:t>Turdus</a:t>
            </a:r>
            <a:r>
              <a:rPr lang="en-US" b="1" i="1" dirty="0" smtClean="0"/>
              <a:t> </a:t>
            </a:r>
            <a:r>
              <a:rPr lang="en-US" b="1" i="1" dirty="0" err="1" smtClean="0"/>
              <a:t>migratorius</a:t>
            </a:r>
            <a:r>
              <a:rPr lang="en-US" b="1" i="1" dirty="0" smtClean="0"/>
              <a:t>)</a:t>
            </a:r>
            <a:r>
              <a:rPr lang="en-US" i="1" dirty="0" smtClean="0"/>
              <a:t> </a:t>
            </a:r>
            <a:endParaRPr lang="en-US" b="1" dirty="0" smtClean="0"/>
          </a:p>
          <a:p>
            <a:pPr lvl="1" eaLnBrk="1" hangingPunct="1">
              <a:defRPr/>
            </a:pPr>
            <a:endParaRPr lang="en-US" b="1" dirty="0" smtClean="0"/>
          </a:p>
          <a:p>
            <a:pPr lvl="1" eaLnBrk="1" hangingPunct="1">
              <a:defRPr/>
            </a:pPr>
            <a:r>
              <a:rPr lang="en-US" b="1" dirty="0" smtClean="0"/>
              <a:t>Differentiates among related organisms </a:t>
            </a:r>
          </a:p>
          <a:p>
            <a:pPr lvl="2" eaLnBrk="1" hangingPunct="1">
              <a:defRPr/>
            </a:pPr>
            <a:r>
              <a:rPr lang="en-US" b="1" dirty="0" smtClean="0"/>
              <a:t>Maples:  Sugar (</a:t>
            </a:r>
            <a:r>
              <a:rPr lang="en-US" b="1" i="1" dirty="0" smtClean="0"/>
              <a:t>Acer </a:t>
            </a:r>
            <a:r>
              <a:rPr lang="en-US" b="1" i="1" dirty="0" err="1" smtClean="0"/>
              <a:t>saccharum</a:t>
            </a:r>
            <a:r>
              <a:rPr lang="en-US" b="1" dirty="0" smtClean="0"/>
              <a:t>),  Norway (</a:t>
            </a:r>
            <a:r>
              <a:rPr lang="en-US" b="1" i="1" dirty="0" smtClean="0"/>
              <a:t>Acer </a:t>
            </a:r>
            <a:r>
              <a:rPr lang="en-US" b="1" i="1" dirty="0" err="1" smtClean="0"/>
              <a:t>platanoides</a:t>
            </a:r>
            <a:r>
              <a:rPr lang="en-US" b="1" dirty="0" smtClean="0"/>
              <a:t>), Red (</a:t>
            </a:r>
            <a:r>
              <a:rPr lang="en-US" b="1" i="1" dirty="0" smtClean="0"/>
              <a:t>Acer </a:t>
            </a:r>
            <a:r>
              <a:rPr lang="en-US" b="1" i="1" dirty="0" err="1" smtClean="0"/>
              <a:t>rubrum</a:t>
            </a:r>
            <a:r>
              <a:rPr lang="en-US" b="1" dirty="0" smtClean="0"/>
              <a:t>)…</a:t>
            </a:r>
          </a:p>
          <a:p>
            <a:pPr lvl="2" eaLnBrk="1" hangingPunct="1">
              <a:defRPr/>
            </a:pPr>
            <a:r>
              <a:rPr lang="en-US" b="1" dirty="0" smtClean="0"/>
              <a:t>Large cats:  Mountain lion (</a:t>
            </a:r>
            <a:r>
              <a:rPr lang="en-US" b="1" i="1" dirty="0" err="1" smtClean="0"/>
              <a:t>Panthera</a:t>
            </a:r>
            <a:r>
              <a:rPr lang="en-US" b="1" i="1" dirty="0" smtClean="0"/>
              <a:t> </a:t>
            </a:r>
            <a:r>
              <a:rPr lang="en-US" b="1" i="1" dirty="0" err="1" smtClean="0"/>
              <a:t>concolor</a:t>
            </a:r>
            <a:r>
              <a:rPr lang="en-US" b="1" dirty="0" smtClean="0"/>
              <a:t>), lion (</a:t>
            </a:r>
            <a:r>
              <a:rPr lang="en-US" b="1" i="1" dirty="0" err="1" smtClean="0"/>
              <a:t>Panthera</a:t>
            </a:r>
            <a:r>
              <a:rPr lang="en-US" b="1" i="1" dirty="0" smtClean="0"/>
              <a:t> </a:t>
            </a:r>
            <a:r>
              <a:rPr lang="en-US" b="1" i="1" dirty="0" err="1" smtClean="0"/>
              <a:t>leo</a:t>
            </a:r>
            <a:r>
              <a:rPr lang="en-US" b="1" dirty="0" smtClean="0"/>
              <a:t>), tiger (</a:t>
            </a:r>
            <a:r>
              <a:rPr lang="en-US" b="1" i="1" dirty="0" err="1" smtClean="0"/>
              <a:t>Panthera</a:t>
            </a:r>
            <a:r>
              <a:rPr lang="en-US" b="1" i="1" dirty="0" smtClean="0"/>
              <a:t> </a:t>
            </a:r>
            <a:r>
              <a:rPr lang="en-US" b="1" i="1" dirty="0" err="1" smtClean="0"/>
              <a:t>tigris</a:t>
            </a:r>
            <a:r>
              <a:rPr lang="en-US" b="1" dirty="0" smtClean="0"/>
              <a:t>)…</a:t>
            </a:r>
          </a:p>
        </p:txBody>
      </p:sp>
      <p:pic>
        <p:nvPicPr>
          <p:cNvPr id="4" name="Picture 3" descr="thumbna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53297" y="3276600"/>
            <a:ext cx="1371600" cy="1798820"/>
          </a:xfrm>
          <a:prstGeom prst="rect">
            <a:avLst/>
          </a:prstGeom>
        </p:spPr>
      </p:pic>
      <p:pic>
        <p:nvPicPr>
          <p:cNvPr id="6" name="Picture 3" descr="C:\Users\nlebedzinski\Desktop\EnglishRobin-thCAT93CNO-www.karensgardenadventures.c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555" y="1295400"/>
            <a:ext cx="1611085" cy="167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Clues to Tree 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1905000"/>
            <a:ext cx="82296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MAD Cap </a:t>
            </a:r>
            <a:r>
              <a:rPr lang="en-US" b="1" dirty="0" smtClean="0"/>
              <a:t>Horse</a:t>
            </a:r>
          </a:p>
          <a:p>
            <a:pPr eaLnBrk="1" hangingPunct="1">
              <a:defRPr/>
            </a:pPr>
            <a:r>
              <a:rPr lang="en-US" b="1" dirty="0" smtClean="0"/>
              <a:t>Leaves</a:t>
            </a:r>
          </a:p>
          <a:p>
            <a:pPr eaLnBrk="1" hangingPunct="1">
              <a:defRPr/>
            </a:pPr>
            <a:r>
              <a:rPr lang="en-US" b="1" dirty="0" smtClean="0"/>
              <a:t>Twigs and buds</a:t>
            </a:r>
          </a:p>
          <a:p>
            <a:pPr eaLnBrk="1" hangingPunct="1">
              <a:defRPr/>
            </a:pPr>
            <a:r>
              <a:rPr lang="en-US" b="1" dirty="0"/>
              <a:t>Tree bark</a:t>
            </a:r>
          </a:p>
          <a:p>
            <a:pPr eaLnBrk="1" hangingPunct="1">
              <a:defRPr/>
            </a:pPr>
            <a:r>
              <a:rPr lang="en-US" b="1" dirty="0"/>
              <a:t>Tree </a:t>
            </a:r>
            <a:r>
              <a:rPr lang="en-US" b="1" dirty="0" smtClean="0"/>
              <a:t>shapes</a:t>
            </a:r>
          </a:p>
          <a:p>
            <a:pPr eaLnBrk="1" hangingPunct="1">
              <a:defRPr/>
            </a:pPr>
            <a:r>
              <a:rPr lang="en-US" b="1" dirty="0" smtClean="0"/>
              <a:t>Seeds and fruits</a:t>
            </a:r>
          </a:p>
          <a:p>
            <a:pPr eaLnBrk="1" hangingPunct="1">
              <a:defRPr/>
            </a:pPr>
            <a:r>
              <a:rPr lang="en-US" b="1" dirty="0" smtClean="0"/>
              <a:t>Tree location</a:t>
            </a:r>
          </a:p>
          <a:p>
            <a:pPr lvl="1" eaLnBrk="1" hangingPunct="1">
              <a:buNone/>
              <a:defRPr/>
            </a:pPr>
            <a:endParaRPr lang="en-US" dirty="0" smtClean="0"/>
          </a:p>
          <a:p>
            <a:pPr lvl="2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 smtClean="0"/>
          </a:p>
          <a:p>
            <a:pPr lvl="2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8229600" cy="4073525"/>
          </a:xfrm>
        </p:spPr>
        <p:txBody>
          <a:bodyPr/>
          <a:lstStyle/>
          <a:p>
            <a:pPr lvl="2" eaLnBrk="1" hangingPunct="1">
              <a:defRPr/>
            </a:pPr>
            <a:r>
              <a:rPr lang="en-US" sz="3200" b="1" dirty="0" smtClean="0"/>
              <a:t>Location along stem</a:t>
            </a:r>
          </a:p>
          <a:p>
            <a:pPr lvl="2" eaLnBrk="1" hangingPunct="1">
              <a:defRPr/>
            </a:pPr>
            <a:r>
              <a:rPr lang="en-US" sz="3200" b="1" dirty="0" smtClean="0"/>
              <a:t>Simple/compound</a:t>
            </a:r>
          </a:p>
          <a:p>
            <a:pPr lvl="2" eaLnBrk="1" hangingPunct="1">
              <a:defRPr/>
            </a:pPr>
            <a:r>
              <a:rPr lang="en-US" sz="3200" b="1" dirty="0" smtClean="0"/>
              <a:t>Shapes </a:t>
            </a:r>
          </a:p>
          <a:p>
            <a:pPr lvl="2" eaLnBrk="1" hangingPunct="1">
              <a:defRPr/>
            </a:pPr>
            <a:r>
              <a:rPr lang="en-US" sz="3200" b="1" dirty="0" smtClean="0"/>
              <a:t>Venation</a:t>
            </a:r>
          </a:p>
          <a:p>
            <a:pPr lvl="2" eaLnBrk="1" hangingPunct="1">
              <a:defRPr/>
            </a:pPr>
            <a:r>
              <a:rPr lang="en-US" sz="3200" b="1" dirty="0" smtClean="0"/>
              <a:t>Margins</a:t>
            </a:r>
          </a:p>
          <a:p>
            <a:pPr lvl="2" eaLnBrk="1" hangingPunct="1">
              <a:defRPr/>
            </a:pPr>
            <a:r>
              <a:rPr lang="en-US" sz="3200" b="1" dirty="0" smtClean="0"/>
              <a:t>Tips/Bases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Leaf Anatomy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2895600"/>
            <a:ext cx="2743200" cy="32353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pic>
        <p:nvPicPr>
          <p:cNvPr id="14340" name="Picture 5" descr="simple_lea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5791200" cy="522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Box 7"/>
          <p:cNvSpPr txBox="1">
            <a:spLocks noChangeArrowheads="1"/>
          </p:cNvSpPr>
          <p:nvPr/>
        </p:nvSpPr>
        <p:spPr bwMode="auto">
          <a:xfrm>
            <a:off x="6781800" y="5410200"/>
            <a:ext cx="2057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dirty="0" smtClean="0"/>
              <a:t>Copyright: Cactus </a:t>
            </a:r>
            <a:r>
              <a:rPr lang="en-US" sz="1000" dirty="0"/>
              <a:t>Art Nursery 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486400" y="4253119"/>
            <a:ext cx="914400" cy="6377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10000"/>
                </a:schemeClr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0" y="4325983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Margin Undulate</a:t>
            </a:r>
            <a:endParaRPr lang="en-US" sz="1600" b="1" dirty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Location Along Stem</a:t>
            </a:r>
          </a:p>
        </p:txBody>
      </p:sp>
      <p:sp>
        <p:nvSpPr>
          <p:cNvPr id="2765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3733800" cy="3006725"/>
          </a:xfrm>
        </p:spPr>
        <p:txBody>
          <a:bodyPr/>
          <a:lstStyle/>
          <a:p>
            <a:pPr eaLnBrk="1" hangingPunct="1">
              <a:buNone/>
              <a:defRPr/>
            </a:pPr>
            <a:endParaRPr lang="en-US" b="1" dirty="0" smtClean="0"/>
          </a:p>
        </p:txBody>
      </p:sp>
      <p:sp>
        <p:nvSpPr>
          <p:cNvPr id="10245" name="TextBox 9"/>
          <p:cNvSpPr txBox="1">
            <a:spLocks noChangeArrowheads="1"/>
          </p:cNvSpPr>
          <p:nvPr/>
        </p:nvSpPr>
        <p:spPr bwMode="auto">
          <a:xfrm>
            <a:off x="6553200" y="6642100"/>
            <a:ext cx="2209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/>
              <a:t>Copyright University of Michigan 2004</a:t>
            </a:r>
          </a:p>
        </p:txBody>
      </p:sp>
      <p:pic>
        <p:nvPicPr>
          <p:cNvPr id="10246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0"/>
            <a:ext cx="798768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Box 11"/>
          <p:cNvSpPr txBox="1">
            <a:spLocks noChangeArrowheads="1"/>
          </p:cNvSpPr>
          <p:nvPr/>
        </p:nvSpPr>
        <p:spPr bwMode="auto">
          <a:xfrm>
            <a:off x="6934200" y="3657600"/>
            <a:ext cx="1828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/>
              <a:t>Copyright BiologyCorner.com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MAD Cap Horse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>
                <a:solidFill>
                  <a:srgbClr val="FFFF00"/>
                </a:solidFill>
              </a:rPr>
              <a:t>Opposite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sz="3200" dirty="0" smtClean="0">
                <a:solidFill>
                  <a:srgbClr val="FFFF00"/>
                </a:solidFill>
              </a:rPr>
              <a:t>Branching and Leaf Patterns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6000"/>
            <a:ext cx="8229600" cy="4530725"/>
          </a:xfrm>
        </p:spPr>
        <p:txBody>
          <a:bodyPr/>
          <a:lstStyle/>
          <a:p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aple	</a:t>
            </a:r>
          </a:p>
          <a:p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</a:p>
          <a:p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ogwood</a:t>
            </a:r>
          </a:p>
          <a:p>
            <a:r>
              <a:rPr lang="en-US" b="1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rifoliaceae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usually shrubs, vines </a:t>
            </a:r>
          </a:p>
          <a:p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Horse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chestnut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029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Simple/Compound </a:t>
            </a:r>
            <a:r>
              <a:rPr lang="en-US" dirty="0"/>
              <a:t>L</a:t>
            </a:r>
            <a:r>
              <a:rPr lang="en-US" dirty="0" smtClean="0"/>
              <a:t>eaf</a:t>
            </a:r>
            <a:endParaRPr lang="en-US" dirty="0"/>
          </a:p>
        </p:txBody>
      </p:sp>
      <p:pic>
        <p:nvPicPr>
          <p:cNvPr id="6148" name="Picture 4" descr="H:\Tree-ID-photos\Leaves\simple&amp;compoun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371600"/>
            <a:ext cx="8802831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&amp; Compound Leaves</a:t>
            </a:r>
            <a:endParaRPr lang="en-US" dirty="0"/>
          </a:p>
        </p:txBody>
      </p:sp>
      <p:pic>
        <p:nvPicPr>
          <p:cNvPr id="4" name="Picture 13" descr="C:\Users\aemorris\Pictures\My Scans\2010-03 (Mar)\leaf types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0"/>
            <a:ext cx="8688949" cy="3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910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Leaf Shapes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/>
              <a:t>	</a:t>
            </a:r>
          </a:p>
        </p:txBody>
      </p:sp>
      <p:pic>
        <p:nvPicPr>
          <p:cNvPr id="11268" name="Picture 6" descr="C:\Users\aemorris\Pictures\My Scans\2010-03 (Mar)\leaf shap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0"/>
            <a:ext cx="8501776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Box 7"/>
          <p:cNvSpPr txBox="1">
            <a:spLocks noChangeArrowheads="1"/>
          </p:cNvSpPr>
          <p:nvPr/>
        </p:nvSpPr>
        <p:spPr bwMode="auto">
          <a:xfrm>
            <a:off x="5791200" y="6324600"/>
            <a:ext cx="2209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/>
              <a:t>Copyright University of Michigan 2004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Leaf Venation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Parallel</a:t>
            </a:r>
          </a:p>
          <a:p>
            <a:pPr>
              <a:buNone/>
            </a:pPr>
            <a:r>
              <a:rPr lang="en-US" dirty="0" err="1" smtClean="0"/>
              <a:t>Dic</a:t>
            </a:r>
            <a:endParaRPr lang="en-US" dirty="0"/>
          </a:p>
        </p:txBody>
      </p:sp>
      <p:pic>
        <p:nvPicPr>
          <p:cNvPr id="4" name="Picture 3" descr="gingk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68910" y="1447800"/>
            <a:ext cx="2417490" cy="1828800"/>
          </a:xfrm>
          <a:prstGeom prst="rect">
            <a:avLst/>
          </a:prstGeom>
        </p:spPr>
      </p:pic>
      <p:pic>
        <p:nvPicPr>
          <p:cNvPr id="5" name="Picture 4" descr="map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443" y="1143000"/>
            <a:ext cx="2197699" cy="2133600"/>
          </a:xfrm>
          <a:prstGeom prst="rect">
            <a:avLst/>
          </a:prstGeom>
        </p:spPr>
      </p:pic>
      <p:pic>
        <p:nvPicPr>
          <p:cNvPr id="6" name="Picture 5" descr="parallel vein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399" y="1447800"/>
            <a:ext cx="3084827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32766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Palmate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172200" y="32766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Parallel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0" y="32766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Dichotomous</a:t>
            </a:r>
            <a:endParaRPr lang="en-US" sz="2800" dirty="0"/>
          </a:p>
        </p:txBody>
      </p:sp>
      <p:pic>
        <p:nvPicPr>
          <p:cNvPr id="11" name="Picture 10" descr="pinnately vein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3343416" y="3362184"/>
            <a:ext cx="1981200" cy="318163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52800" y="60198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Pinnate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Leaf Margins</a:t>
            </a:r>
          </a:p>
        </p:txBody>
      </p:sp>
      <p:pic>
        <p:nvPicPr>
          <p:cNvPr id="1028" name="Picture 4" descr="C:\Users\nlebedzinski\Desktop\margins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447275" cy="488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Leaf Tips/Bases</a:t>
            </a:r>
          </a:p>
        </p:txBody>
      </p:sp>
      <p:sp>
        <p:nvSpPr>
          <p:cNvPr id="13316" name="TextBox 8"/>
          <p:cNvSpPr txBox="1">
            <a:spLocks noChangeArrowheads="1"/>
          </p:cNvSpPr>
          <p:nvPr/>
        </p:nvSpPr>
        <p:spPr bwMode="auto">
          <a:xfrm>
            <a:off x="6172200" y="6324600"/>
            <a:ext cx="2209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/>
              <a:t>Copyright University of Michigan 2004</a:t>
            </a:r>
          </a:p>
        </p:txBody>
      </p:sp>
      <p:pic>
        <p:nvPicPr>
          <p:cNvPr id="13317" name="Picture 4" descr="C:\Users\aemorris\Pictures\My Scans\2010-03 (Mar)\scan0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8762"/>
            <a:ext cx="8770906" cy="532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Twigs &amp; Buds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1524000"/>
            <a:ext cx="8229600" cy="4378325"/>
          </a:xfrm>
        </p:spPr>
        <p:txBody>
          <a:bodyPr/>
          <a:lstStyle/>
          <a:p>
            <a:pPr lvl="2" eaLnBrk="1" hangingPunct="1">
              <a:defRPr/>
            </a:pPr>
            <a:r>
              <a:rPr lang="en-US" sz="3200" b="1" dirty="0" smtClean="0"/>
              <a:t>Color</a:t>
            </a:r>
          </a:p>
          <a:p>
            <a:pPr lvl="2" eaLnBrk="1" hangingPunct="1">
              <a:defRPr/>
            </a:pPr>
            <a:r>
              <a:rPr lang="en-US" sz="3200" b="1" dirty="0" smtClean="0"/>
              <a:t>Shape</a:t>
            </a:r>
          </a:p>
          <a:p>
            <a:pPr lvl="2" eaLnBrk="1" hangingPunct="1">
              <a:defRPr/>
            </a:pPr>
            <a:r>
              <a:rPr lang="en-US" sz="3200" b="1" dirty="0" smtClean="0"/>
              <a:t>Thickness</a:t>
            </a:r>
          </a:p>
          <a:p>
            <a:pPr lvl="2" eaLnBrk="1" hangingPunct="1">
              <a:defRPr/>
            </a:pPr>
            <a:r>
              <a:rPr lang="en-US" sz="3200" b="1" dirty="0" smtClean="0"/>
              <a:t>Texture</a:t>
            </a:r>
          </a:p>
          <a:p>
            <a:pPr lvl="2" eaLnBrk="1" hangingPunct="1">
              <a:defRPr/>
            </a:pPr>
            <a:r>
              <a:rPr lang="en-US" sz="3200" b="1" dirty="0" smtClean="0"/>
              <a:t>Leaf scars</a:t>
            </a:r>
          </a:p>
          <a:p>
            <a:endParaRPr lang="en-US" dirty="0"/>
          </a:p>
        </p:txBody>
      </p:sp>
      <p:pic>
        <p:nvPicPr>
          <p:cNvPr id="9" name="Picture 5" descr="H:\Tree-ID-photos\twig-AmerElm-imagesCAD9GU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573696"/>
            <a:ext cx="2221354" cy="353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:\Tree-ID-photos\twig-slipperyel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1" y="4686210"/>
            <a:ext cx="3000374" cy="199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C:\Users\nlebedzinski\Pictures\SilverMapleBuds-imagesCA9LABT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51" y="1219200"/>
            <a:ext cx="3400572" cy="251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C:\Users\nlebedzinski\Pictures\SilverMapleLeafScar-imagesCAVLTQJ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962400"/>
            <a:ext cx="1838325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Twig &amp; Bud Structure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382000" cy="49879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 smtClean="0"/>
          </a:p>
        </p:txBody>
      </p:sp>
      <p:pic>
        <p:nvPicPr>
          <p:cNvPr id="17412" name="Picture 5" descr="tw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195388"/>
            <a:ext cx="4551363" cy="566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3429000" cy="537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78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Twig Leaf Scars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1371600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Shape</a:t>
            </a:r>
          </a:p>
          <a:p>
            <a:pPr eaLnBrk="1" hangingPunct="1">
              <a:defRPr/>
            </a:pPr>
            <a:r>
              <a:rPr lang="en-US" b="1" dirty="0" smtClean="0"/>
              <a:t>Alternate or opposite</a:t>
            </a:r>
          </a:p>
          <a:p>
            <a:pPr eaLnBrk="1" hangingPunct="1">
              <a:defRPr/>
            </a:pPr>
            <a:r>
              <a:rPr lang="en-US" b="1" dirty="0" smtClean="0"/>
              <a:t>Bundle scars</a:t>
            </a:r>
          </a:p>
          <a:p>
            <a:pPr lvl="1" eaLnBrk="1" hangingPunct="1">
              <a:defRPr/>
            </a:pPr>
            <a:r>
              <a:rPr lang="en-US" b="1" dirty="0" smtClean="0"/>
              <a:t>Number</a:t>
            </a:r>
          </a:p>
          <a:p>
            <a:pPr lvl="1" eaLnBrk="1" hangingPunct="1">
              <a:defRPr/>
            </a:pPr>
            <a:r>
              <a:rPr lang="en-US" b="1" dirty="0" smtClean="0"/>
              <a:t>Arrangement</a:t>
            </a:r>
          </a:p>
          <a:p>
            <a:pPr lvl="2" eaLnBrk="1" hangingPunct="1">
              <a:buNone/>
              <a:defRPr/>
            </a:pPr>
            <a:endParaRPr lang="en-US" b="1" dirty="0" smtClean="0"/>
          </a:p>
          <a:p>
            <a:pPr lvl="2" eaLnBrk="1" hangingPunct="1">
              <a:defRPr/>
            </a:pPr>
            <a:endParaRPr lang="en-US" b="1" dirty="0" smtClean="0"/>
          </a:p>
        </p:txBody>
      </p:sp>
      <p:pic>
        <p:nvPicPr>
          <p:cNvPr id="2050" name="Picture 2" descr="H:\Tree-ID-photos\Leaf_scar-ash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386470"/>
            <a:ext cx="2691391" cy="220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Tree-ID-photos\Leaf_scar-grap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371600"/>
            <a:ext cx="1778000" cy="209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:\Tree-ID-photos\leaf-scar-ailanthus-15511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79" y="393354"/>
            <a:ext cx="25241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:\Tree-ID-photos\Buds&amp;LeafScars\catalpa-imagesCA1WQO1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648200"/>
            <a:ext cx="239077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:\Tree-ID-photos\Buds&amp;LeafScars\yellowwood_bud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744705"/>
            <a:ext cx="1819275" cy="267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Leaf &amp; Bundle Scars</a:t>
            </a:r>
          </a:p>
        </p:txBody>
      </p:sp>
      <p:pic>
        <p:nvPicPr>
          <p:cNvPr id="18436" name="Picture 3" descr="C:\Users\aemorris\Pictures\My Scans\2010-03 (Mar)\leaf &amp; bundle sca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930" y="1600200"/>
            <a:ext cx="8331709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5486400" y="6324600"/>
            <a:ext cx="346280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/>
              <a:t>Copyright University of Michigan 2004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7050" y="1600200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Shape</a:t>
            </a:r>
          </a:p>
          <a:p>
            <a:pPr eaLnBrk="1" hangingPunct="1">
              <a:defRPr/>
            </a:pPr>
            <a:r>
              <a:rPr lang="en-US" b="1" dirty="0" smtClean="0"/>
              <a:t>Size</a:t>
            </a:r>
          </a:p>
          <a:p>
            <a:pPr eaLnBrk="1" hangingPunct="1">
              <a:defRPr/>
            </a:pPr>
            <a:r>
              <a:rPr lang="en-US" b="1" dirty="0" smtClean="0"/>
              <a:t>Bud scales</a:t>
            </a:r>
          </a:p>
          <a:p>
            <a:pPr lvl="1" eaLnBrk="1" hangingPunct="1">
              <a:defRPr/>
            </a:pPr>
            <a:r>
              <a:rPr lang="en-US" b="1" dirty="0" smtClean="0"/>
              <a:t>Presence</a:t>
            </a:r>
          </a:p>
          <a:p>
            <a:pPr lvl="1" eaLnBrk="1" hangingPunct="1">
              <a:defRPr/>
            </a:pPr>
            <a:r>
              <a:rPr lang="en-US" b="1" dirty="0" smtClean="0"/>
              <a:t>Numbers</a:t>
            </a:r>
          </a:p>
          <a:p>
            <a:pPr lvl="1" eaLnBrk="1" hangingPunct="1">
              <a:defRPr/>
            </a:pPr>
            <a:r>
              <a:rPr lang="en-US" b="1" dirty="0" smtClean="0"/>
              <a:t>Texture</a:t>
            </a:r>
          </a:p>
          <a:p>
            <a:endParaRPr lang="en-US" dirty="0"/>
          </a:p>
        </p:txBody>
      </p:sp>
      <p:pic>
        <p:nvPicPr>
          <p:cNvPr id="4" name="Picture 5" descr="H:\Tree-ID-photos\Non-host-Trees\oak_rd_twg_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64993"/>
            <a:ext cx="2773405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Tree-ID-photos\Host-Trees\SS157-acer-sug-bud-a-300x1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2739360"/>
            <a:ext cx="1955800" cy="3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H:\Tree-ID-photos\Host-Trees\SS157-acer-syc-bud-b-300x13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412" y="336575"/>
            <a:ext cx="1444487" cy="328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:\Tree-ID-photos\Host-Trees\willow%20bud%2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056" y="3882656"/>
            <a:ext cx="2518144" cy="2518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Bud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2590800"/>
            <a:ext cx="1752600" cy="457200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3048000" y="6581001"/>
            <a:ext cx="26420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Copyright University of Michigan 2004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05700" y="228600"/>
            <a:ext cx="32766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pic>
        <p:nvPicPr>
          <p:cNvPr id="19462" name="Picture 3" descr="C:\Users\aemorris\Pictures\My Scans\2010-03 (Mar)\bud typ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95400"/>
            <a:ext cx="8001000" cy="332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48768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A.  Terminal bud:                  Sugar Maple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90800" y="48768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C.  Imbricate scales:  American Beech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95400" y="57150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B.  False terminal bud:  </a:t>
            </a:r>
            <a:r>
              <a:rPr lang="en-US" b="1" dirty="0" err="1" smtClean="0"/>
              <a:t>Bigtooth</a:t>
            </a:r>
            <a:r>
              <a:rPr lang="en-US" b="1" dirty="0" smtClean="0"/>
              <a:t> Aspen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191000" y="57150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D.  Clustered buds:  White Oak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0" y="48768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 startAt="5"/>
            </a:pPr>
            <a:r>
              <a:rPr lang="en-US" b="1" dirty="0" err="1" smtClean="0"/>
              <a:t>Valvate</a:t>
            </a:r>
            <a:r>
              <a:rPr lang="en-US" b="1" dirty="0" smtClean="0"/>
              <a:t>:   Tulip tree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86600" y="57912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F.  Naked:  Bitternut Hickory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 bwMode="auto">
          <a:xfrm rot="5400000" flipH="1" flipV="1">
            <a:off x="4763294" y="5218906"/>
            <a:ext cx="1143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rot="5400000" flipH="1" flipV="1">
            <a:off x="1905000" y="5181600"/>
            <a:ext cx="1066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rot="5400000" flipH="1" flipV="1">
            <a:off x="7543800" y="5181600"/>
            <a:ext cx="1066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Hickory Buds</a:t>
            </a:r>
            <a:endParaRPr lang="en-US" dirty="0"/>
          </a:p>
        </p:txBody>
      </p:sp>
      <p:pic>
        <p:nvPicPr>
          <p:cNvPr id="4" name="Content Placeholder 3" descr="http://3.bp.blogspot.com/-qzpChR0UXhs/Tjiixfi990I/AAAAAAAABcg/h1YBJ6va4yE/s1600/Twig-Composite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0"/>
            <a:ext cx="6781800" cy="58674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981200" y="2286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Shellbark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0" y="19812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Bitternut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038600" y="16002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Pignut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95800" y="107846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Mockernut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0" y="838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Shagbark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34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Maple Buds</a:t>
            </a:r>
            <a:endParaRPr lang="en-US" dirty="0"/>
          </a:p>
        </p:txBody>
      </p:sp>
      <p:pic>
        <p:nvPicPr>
          <p:cNvPr id="4" name="Content Placeholder 3" descr="SS157-acer-negundo-bud-a-300x15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838200"/>
            <a:ext cx="1495425" cy="2857500"/>
          </a:xfrm>
        </p:spPr>
      </p:pic>
      <p:pic>
        <p:nvPicPr>
          <p:cNvPr id="5" name="Picture 4" descr="SS157-acer-nor-bud-e-300x1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1295400"/>
            <a:ext cx="1381125" cy="2857500"/>
          </a:xfrm>
          <a:prstGeom prst="rect">
            <a:avLst/>
          </a:prstGeom>
        </p:spPr>
      </p:pic>
      <p:pic>
        <p:nvPicPr>
          <p:cNvPr id="8" name="Picture 7" descr="SS157-acer-sug-bud-a-300x16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00600" y="1295400"/>
            <a:ext cx="1571625" cy="2857500"/>
          </a:xfrm>
          <a:prstGeom prst="rect">
            <a:avLst/>
          </a:prstGeom>
        </p:spPr>
      </p:pic>
      <p:pic>
        <p:nvPicPr>
          <p:cNvPr id="9" name="Picture 8" descr="SS157-acer-syc-bud-b-300x13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10400" y="990600"/>
            <a:ext cx="1257300" cy="2857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5896" y="4252219"/>
            <a:ext cx="228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© Sue Sweeney</a:t>
            </a:r>
            <a:endParaRPr 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685800" y="38100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Box elder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438400" y="42672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Norway maple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724400" y="4267200"/>
            <a:ext cx="1676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Sugar maple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791200" y="6324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 maple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629400" y="38862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Sycamore maple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286000" y="6248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Silver maple</a:t>
            </a:r>
            <a:endParaRPr lang="en-US" dirty="0"/>
          </a:p>
        </p:txBody>
      </p:sp>
      <p:pic>
        <p:nvPicPr>
          <p:cNvPr id="3074" name="Picture 2" descr="H:\Tree-ID-photos\Buds&amp;LeafScars\redmaple-P111039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392" y="4724400"/>
            <a:ext cx="2172503" cy="162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39000" y="6535579"/>
            <a:ext cx="1962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portraitoftheearth.com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-304800" y="6535579"/>
            <a:ext cx="350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</a:t>
            </a:r>
            <a:r>
              <a:rPr lang="en-US" sz="1000" dirty="0" smtClean="0"/>
              <a:t>lasses.hortla.wsu.edu</a:t>
            </a:r>
            <a:endParaRPr lang="en-US" sz="1000" dirty="0"/>
          </a:p>
        </p:txBody>
      </p:sp>
      <p:pic>
        <p:nvPicPr>
          <p:cNvPr id="3075" name="Picture 3" descr="H:\Tree-ID-photos\Buds&amp;LeafScars\AcerSilverBudsSmll-classes.hortla.wsu.edu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896" y="4668079"/>
            <a:ext cx="1550504" cy="155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035" y="27368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Seeds &amp; Fruits</a:t>
            </a:r>
          </a:p>
        </p:txBody>
      </p:sp>
      <p:pic>
        <p:nvPicPr>
          <p:cNvPr id="4099" name="Picture 3" descr="H:\Tree-ID-photos\Seeds&amp;Fruits\sycamore-imagesCAEB8VHK-treetopics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624921"/>
            <a:ext cx="3040071" cy="202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:\Tree-ID-photos\Seeds&amp;Fruits\whiteoak-bio.brandeis.ed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879850"/>
            <a:ext cx="2650067" cy="198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H:\Tree-ID-photos\Seeds&amp;Fruits\NorwayMapleSamara-invasive.org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1547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H:\Tree-ID-photos\Seeds&amp;Fruits\Am_Elm%20seed%20pod-uweb.und.nodak.ed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079" y="3987800"/>
            <a:ext cx="2944840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53200" y="2682728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Achene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Sycamore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5500" y="2498061"/>
            <a:ext cx="2448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Double samara -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Maple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371600" y="58674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Single samara -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Elm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5867400"/>
            <a:ext cx="2133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Acorn -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Oak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21" name="Picture 2" descr="H:\Tree-ID-photos\Seeds&amp;Fruits\blacklocustseedpod-imagesCAT0GQLE-bio.brandeis.edu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491571"/>
            <a:ext cx="247650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162300" y="1855044"/>
            <a:ext cx="2247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Seedpod –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Black Locust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Seeds &amp; </a:t>
            </a:r>
            <a:r>
              <a:rPr lang="en-US" dirty="0" smtClean="0"/>
              <a:t>Fruits, cont’d</a:t>
            </a:r>
            <a:endParaRPr lang="en-US" dirty="0"/>
          </a:p>
        </p:txBody>
      </p:sp>
      <p:pic>
        <p:nvPicPr>
          <p:cNvPr id="5124" name="Picture 4" descr="H:\Tree-ID-photos\Seeds&amp;Fruits\grapes-imagesCAALK4HD-oocities.or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68" y="3439263"/>
            <a:ext cx="1857375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:\Tree-ID-photos\Seeds&amp;Fruits\mulberry-znaturalfoods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3952785"/>
            <a:ext cx="2371725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:\Tree-ID-photos\Seeds&amp;Fruits\cherries-imagesCAQKK1BH-greennature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7" y="3796666"/>
            <a:ext cx="19335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:\Tree-ID-photos\Seeds&amp;Fruits\apples-123rf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80" y="1110698"/>
            <a:ext cx="2256563" cy="168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657975" y="2932539"/>
            <a:ext cx="2190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Capsule -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Horsechestnut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968" y="5948208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Berry </a:t>
            </a:r>
            <a:r>
              <a:rPr lang="en-US" sz="2400" dirty="0" smtClean="0"/>
              <a:t>- Grape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076574" y="6270222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Drupe -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Cherry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6420" y="2814935"/>
            <a:ext cx="1945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Pome -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Apple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7000" y="5876835"/>
            <a:ext cx="2552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Multiple fruit -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Mulberry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02060" y="2896075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Aggregate fruit -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Blackraspberry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8" name="Picture 8" descr="H:\Tree-ID-photos\Seeds&amp;Fruits\horsechestnut-medicinehunter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697" y="1324450"/>
            <a:ext cx="2905125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H:\Tree-ID-photos\Seeds&amp;Fruits\blackraspberry-oregonberry.net.b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510" y="1110698"/>
            <a:ext cx="262890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29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Bark - 1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0"/>
            <a:ext cx="2590800" cy="762000"/>
          </a:xfrm>
        </p:spPr>
        <p:txBody>
          <a:bodyPr/>
          <a:lstStyle/>
          <a:p>
            <a:pPr lvl="1" eaLnBrk="1" hangingPunct="1">
              <a:buFont typeface="Wingdings" pitchFamily="2" charset="2"/>
              <a:buNone/>
              <a:defRPr/>
            </a:pPr>
            <a:r>
              <a:rPr lang="en-US" b="1" dirty="0" smtClean="0"/>
              <a:t> Smooth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US" sz="1800" b="1" dirty="0" smtClean="0"/>
              <a:t>American Beech</a:t>
            </a:r>
          </a:p>
          <a:p>
            <a:pPr lvl="1" eaLnBrk="1" hangingPunct="1">
              <a:defRPr/>
            </a:pPr>
            <a:endParaRPr lang="en-US" dirty="0" smtClean="0"/>
          </a:p>
        </p:txBody>
      </p:sp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122" y="1143000"/>
            <a:ext cx="251142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Box 10"/>
          <p:cNvSpPr txBox="1">
            <a:spLocks noChangeArrowheads="1"/>
          </p:cNvSpPr>
          <p:nvPr/>
        </p:nvSpPr>
        <p:spPr bwMode="auto">
          <a:xfrm>
            <a:off x="3733800" y="5257800"/>
            <a:ext cx="17526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/>
              <a:t>Furrowed</a:t>
            </a:r>
          </a:p>
          <a:p>
            <a:r>
              <a:rPr lang="en-US" b="1" dirty="0"/>
              <a:t>White Ash</a:t>
            </a:r>
          </a:p>
          <a:p>
            <a:endParaRPr lang="en-US" sz="2800" dirty="0"/>
          </a:p>
        </p:txBody>
      </p:sp>
      <p:sp>
        <p:nvSpPr>
          <p:cNvPr id="21510" name="TextBox 11"/>
          <p:cNvSpPr txBox="1">
            <a:spLocks noChangeArrowheads="1"/>
          </p:cNvSpPr>
          <p:nvPr/>
        </p:nvSpPr>
        <p:spPr bwMode="auto">
          <a:xfrm>
            <a:off x="335872" y="5805148"/>
            <a:ext cx="27432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en-US" dirty="0"/>
          </a:p>
          <a:p>
            <a:pPr algn="l"/>
            <a:r>
              <a:rPr lang="en-US" sz="1000" dirty="0"/>
              <a:t>© 2006 University of Arkansas </a:t>
            </a:r>
            <a:br>
              <a:rPr lang="en-US" sz="1000" dirty="0"/>
            </a:br>
            <a:r>
              <a:rPr lang="en-US" sz="1000" dirty="0"/>
              <a:t>Division of Agriculture</a:t>
            </a:r>
          </a:p>
          <a:p>
            <a:endParaRPr lang="en-US" dirty="0"/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7517" y="1752600"/>
            <a:ext cx="26987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685800"/>
            <a:ext cx="28575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3" name="TextBox 15"/>
          <p:cNvSpPr txBox="1">
            <a:spLocks noChangeArrowheads="1"/>
          </p:cNvSpPr>
          <p:nvPr/>
        </p:nvSpPr>
        <p:spPr bwMode="auto">
          <a:xfrm>
            <a:off x="6019800" y="4191000"/>
            <a:ext cx="32766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/>
              <a:t>Rough/Exfoliating</a:t>
            </a:r>
          </a:p>
          <a:p>
            <a:r>
              <a:rPr lang="en-US" b="1" dirty="0"/>
              <a:t>Lacebark Elm</a:t>
            </a:r>
          </a:p>
        </p:txBody>
      </p:sp>
      <p:sp>
        <p:nvSpPr>
          <p:cNvPr id="21514" name="TextBox 17"/>
          <p:cNvSpPr txBox="1">
            <a:spLocks noChangeArrowheads="1"/>
          </p:cNvSpPr>
          <p:nvPr/>
        </p:nvSpPr>
        <p:spPr bwMode="auto">
          <a:xfrm>
            <a:off x="3137517" y="5943600"/>
            <a:ext cx="27432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dirty="0"/>
              <a:t/>
            </a:r>
            <a:br>
              <a:rPr lang="en-US" dirty="0"/>
            </a:br>
            <a:r>
              <a:rPr lang="en-US" sz="1000" dirty="0"/>
              <a:t>© UCONN Plant Database</a:t>
            </a:r>
          </a:p>
          <a:p>
            <a:endParaRPr lang="en-US" dirty="0"/>
          </a:p>
        </p:txBody>
      </p:sp>
      <p:sp>
        <p:nvSpPr>
          <p:cNvPr id="21515" name="TextBox 19"/>
          <p:cNvSpPr txBox="1">
            <a:spLocks noChangeArrowheads="1"/>
          </p:cNvSpPr>
          <p:nvPr/>
        </p:nvSpPr>
        <p:spPr bwMode="auto">
          <a:xfrm>
            <a:off x="6400800" y="5943600"/>
            <a:ext cx="27432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dirty="0"/>
              <a:t/>
            </a:r>
            <a:br>
              <a:rPr lang="en-US" dirty="0"/>
            </a:br>
            <a:r>
              <a:rPr lang="en-US" sz="1000" dirty="0"/>
              <a:t>© UCONN Plant Database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Bark - 2</a:t>
            </a:r>
            <a:endParaRPr lang="en-US" dirty="0"/>
          </a:p>
        </p:txBody>
      </p:sp>
      <p:pic>
        <p:nvPicPr>
          <p:cNvPr id="4" name="Content Placeholder 3" descr="SS157-acer-sacc-trunk-300x19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2209800"/>
            <a:ext cx="2276729" cy="3467100"/>
          </a:xfrm>
        </p:spPr>
      </p:pic>
      <p:sp>
        <p:nvSpPr>
          <p:cNvPr id="5" name="TextBox 4"/>
          <p:cNvSpPr txBox="1"/>
          <p:nvPr/>
        </p:nvSpPr>
        <p:spPr>
          <a:xfrm>
            <a:off x="533400" y="16002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2800" b="1" dirty="0" smtClean="0"/>
              <a:t>Silver maple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76600" y="16002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/>
              <a:t> </a:t>
            </a:r>
            <a:r>
              <a:rPr lang="en-US" sz="2800" b="1" dirty="0" smtClean="0"/>
              <a:t>Sugar maple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5562600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 </a:t>
            </a:r>
            <a:r>
              <a:rPr lang="en-US" sz="1000" dirty="0" smtClean="0"/>
              <a:t>© Sue </a:t>
            </a:r>
            <a:r>
              <a:rPr lang="en-US" sz="1000" dirty="0" smtClean="0">
                <a:ln>
                  <a:solidFill>
                    <a:schemeClr val="tx1"/>
                  </a:solidFill>
                </a:ln>
              </a:rPr>
              <a:t>Sweeney</a:t>
            </a:r>
            <a:endParaRPr lang="en-US" sz="1000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9" name="Picture 8" descr="478896_pine_bar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2200" y="2286000"/>
            <a:ext cx="2514600" cy="3352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29400" y="16002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Pine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172200" y="5638800"/>
            <a:ext cx="8382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©  </a:t>
            </a:r>
            <a:r>
              <a:rPr lang="en-US" sz="1000" dirty="0" smtClean="0"/>
              <a:t>SXC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3352800" y="5638800"/>
            <a:ext cx="274320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000" dirty="0"/>
              <a:t>h</a:t>
            </a:r>
            <a:r>
              <a:rPr lang="en-US" sz="1000" dirty="0" smtClean="0"/>
              <a:t>errinnhs.org</a:t>
            </a:r>
            <a:endParaRPr lang="en-US" sz="1000" dirty="0"/>
          </a:p>
        </p:txBody>
      </p:sp>
      <p:pic>
        <p:nvPicPr>
          <p:cNvPr id="1026" name="Picture 2" descr="H:\Tree-ID-photos\Host-Trees\sugarmaplebark-imagesCA40KZJ9-herrinnhs.or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403" y="2209800"/>
            <a:ext cx="2286597" cy="343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Bark - 3</a:t>
            </a:r>
            <a:endParaRPr lang="en-US" dirty="0"/>
          </a:p>
        </p:txBody>
      </p:sp>
      <p:pic>
        <p:nvPicPr>
          <p:cNvPr id="4" name="Content Placeholder 3" descr="thmb_Wild_Cherry_Pc19089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295400"/>
            <a:ext cx="2286000" cy="2176096"/>
          </a:xfrm>
        </p:spPr>
      </p:pic>
      <p:sp>
        <p:nvSpPr>
          <p:cNvPr id="5" name="TextBox 4"/>
          <p:cNvSpPr txBox="1"/>
          <p:nvPr/>
        </p:nvSpPr>
        <p:spPr>
          <a:xfrm>
            <a:off x="621437" y="3508461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Cherry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6613998"/>
            <a:ext cx="1981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© David B. </a:t>
            </a:r>
            <a:r>
              <a:rPr lang="en-US" sz="1000" dirty="0" err="1" smtClean="0"/>
              <a:t>Fankhauser</a:t>
            </a:r>
            <a:r>
              <a:rPr lang="en-US" sz="1000" dirty="0" smtClean="0"/>
              <a:t>, Ph.D.</a:t>
            </a:r>
            <a:endParaRPr 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3352800" y="39624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Paper birch</a:t>
            </a:r>
            <a:endParaRPr lang="en-US" b="1" dirty="0"/>
          </a:p>
        </p:txBody>
      </p:sp>
      <p:pic>
        <p:nvPicPr>
          <p:cNvPr id="10" name="Picture 9" descr="597px-Honey_locust_thor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3200" y="1143000"/>
            <a:ext cx="2057400" cy="21323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134100" y="3289613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Honey locust</a:t>
            </a:r>
            <a:endParaRPr lang="en-US" sz="2800" b="1" dirty="0"/>
          </a:p>
        </p:txBody>
      </p:sp>
      <p:pic>
        <p:nvPicPr>
          <p:cNvPr id="12" name="Picture 11" descr="thmb_Hackberry_Pc1108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4191000"/>
            <a:ext cx="2159000" cy="1905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61759" y="6113755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/>
              <a:t>Hackberry</a:t>
            </a:r>
            <a:endParaRPr lang="en-US" sz="2800" b="1" dirty="0"/>
          </a:p>
        </p:txBody>
      </p:sp>
      <p:pic>
        <p:nvPicPr>
          <p:cNvPr id="14" name="Picture 13" descr="white-birches-horiz-1-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33604" y="4167005"/>
            <a:ext cx="2438400" cy="192899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261717" y="6611779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 smtClean="0"/>
              <a:t>KGC photo</a:t>
            </a:r>
            <a:endParaRPr 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6481439" y="3785460"/>
            <a:ext cx="2133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1" dirty="0"/>
              <a:t>c</a:t>
            </a:r>
            <a:r>
              <a:rPr lang="en-US" sz="1000" b="1" dirty="0" smtClean="0"/>
              <a:t>ommons.wikimedia.org</a:t>
            </a:r>
            <a:endParaRPr lang="en-US" sz="1000" b="1" dirty="0"/>
          </a:p>
        </p:txBody>
      </p:sp>
      <p:pic>
        <p:nvPicPr>
          <p:cNvPr id="18" name="Picture 17" descr="texture-old-cottonwood_~k172510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20504" y="1447800"/>
            <a:ext cx="2238375" cy="3581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81400" y="5178082"/>
            <a:ext cx="205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Cottonwood (old)</a:t>
            </a:r>
            <a:endParaRPr lang="en-US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248400" y="6132189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Paper birch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Shapes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4840069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American </a:t>
            </a:r>
            <a:r>
              <a:rPr lang="en-US" sz="2400" b="1" dirty="0" smtClean="0"/>
              <a:t>elm</a:t>
            </a:r>
          </a:p>
          <a:p>
            <a:r>
              <a:rPr lang="en-US" sz="2400" b="1" i="1" dirty="0" err="1" smtClean="0"/>
              <a:t>Ulmus</a:t>
            </a:r>
            <a:r>
              <a:rPr lang="en-US" sz="2400" b="1" i="1" dirty="0" smtClean="0"/>
              <a:t>  </a:t>
            </a:r>
            <a:r>
              <a:rPr lang="en-US" sz="2400" b="1" i="1" dirty="0" err="1" smtClean="0"/>
              <a:t>americana</a:t>
            </a:r>
            <a:r>
              <a:rPr lang="en-US" sz="2400" b="1" i="1" dirty="0" smtClean="0"/>
              <a:t> 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429000" y="4840069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Black </a:t>
            </a:r>
            <a:r>
              <a:rPr lang="en-US" sz="2400" b="1" dirty="0" smtClean="0"/>
              <a:t>ash</a:t>
            </a:r>
          </a:p>
          <a:p>
            <a:r>
              <a:rPr lang="en-US" sz="2400" b="1" i="1" dirty="0" err="1" smtClean="0"/>
              <a:t>Fraxinus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nigra</a:t>
            </a:r>
            <a:endParaRPr lang="en-US" sz="24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8617" y="1752600"/>
            <a:ext cx="1955783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248400" y="4840069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Sugar </a:t>
            </a:r>
            <a:r>
              <a:rPr lang="en-US" sz="2400" b="1" dirty="0" smtClean="0"/>
              <a:t>maple</a:t>
            </a:r>
          </a:p>
          <a:p>
            <a:r>
              <a:rPr lang="en-US" sz="2400" b="1" i="1" dirty="0" smtClean="0"/>
              <a:t>Acer </a:t>
            </a:r>
            <a:r>
              <a:rPr lang="en-US" sz="2400" b="1" i="1" dirty="0" err="1" smtClean="0"/>
              <a:t>saccharum</a:t>
            </a:r>
            <a:r>
              <a:rPr lang="en-US" sz="2400" b="1" i="1" dirty="0" smtClean="0"/>
              <a:t> </a:t>
            </a:r>
            <a:endParaRPr lang="en-US" sz="2400" b="1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752600"/>
            <a:ext cx="2393696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BlackAsh.gif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81400" y="1752600"/>
            <a:ext cx="23622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00200"/>
            <a:ext cx="4267200" cy="4530725"/>
          </a:xfrm>
        </p:spPr>
        <p:txBody>
          <a:bodyPr/>
          <a:lstStyle/>
          <a:p>
            <a:r>
              <a:rPr lang="en-US" dirty="0" smtClean="0"/>
              <a:t>Swamps</a:t>
            </a:r>
          </a:p>
          <a:p>
            <a:pPr lvl="1"/>
            <a:r>
              <a:rPr lang="en-US" dirty="0" smtClean="0"/>
              <a:t>Red maple</a:t>
            </a:r>
          </a:p>
          <a:p>
            <a:pPr lvl="1"/>
            <a:r>
              <a:rPr lang="en-US" dirty="0" smtClean="0"/>
              <a:t>Poison sumac</a:t>
            </a:r>
          </a:p>
          <a:p>
            <a:pPr lvl="1"/>
            <a:r>
              <a:rPr lang="en-US" dirty="0" smtClean="0"/>
              <a:t>Black ash</a:t>
            </a:r>
          </a:p>
          <a:p>
            <a:pPr lvl="1"/>
            <a:r>
              <a:rPr lang="en-US" dirty="0" smtClean="0"/>
              <a:t>Elm</a:t>
            </a:r>
          </a:p>
          <a:p>
            <a:r>
              <a:rPr lang="en-US" dirty="0" smtClean="0"/>
              <a:t>Elevated areas</a:t>
            </a:r>
          </a:p>
          <a:p>
            <a:pPr lvl="1"/>
            <a:r>
              <a:rPr lang="en-US" dirty="0" smtClean="0"/>
              <a:t>Hemlock</a:t>
            </a:r>
          </a:p>
          <a:p>
            <a:pPr lvl="1"/>
            <a:r>
              <a:rPr lang="en-US" dirty="0" smtClean="0"/>
              <a:t>Pines</a:t>
            </a:r>
          </a:p>
          <a:p>
            <a:pPr lvl="1"/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5029200" y="1600200"/>
            <a:ext cx="4572000" cy="18774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>
              <a:buFont typeface="Wingdings" pitchFamily="2" charset="2"/>
              <a:buChar char="§"/>
            </a:pPr>
            <a:r>
              <a:rPr lang="en-US" sz="3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Rocky terrain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Hickories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Black birch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Hickories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28488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Using a Dichotomous Tree Key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30725"/>
          </a:xfrm>
        </p:spPr>
        <p:txBody>
          <a:bodyPr/>
          <a:lstStyle/>
          <a:p>
            <a:r>
              <a:rPr lang="en-US" dirty="0" smtClean="0"/>
              <a:t>Begin with #1 and choose the characteristic which matches your twig.  </a:t>
            </a:r>
          </a:p>
          <a:p>
            <a:r>
              <a:rPr lang="en-US" dirty="0" smtClean="0"/>
              <a:t>Proceed to the number indicated.</a:t>
            </a:r>
          </a:p>
          <a:p>
            <a:r>
              <a:rPr lang="en-US" dirty="0" smtClean="0"/>
              <a:t>Make another choice and continue until a final (general) identification is obtained.</a:t>
            </a:r>
          </a:p>
          <a:p>
            <a:r>
              <a:rPr lang="en-US" dirty="0" smtClean="0"/>
              <a:t>Refer to a field guide to refine the identification.</a:t>
            </a:r>
          </a:p>
          <a:p>
            <a:r>
              <a:rPr lang="en-US" dirty="0" smtClean="0"/>
              <a:t>Summer </a:t>
            </a:r>
            <a:r>
              <a:rPr lang="en-US" dirty="0" err="1" smtClean="0"/>
              <a:t>vs</a:t>
            </a:r>
            <a:r>
              <a:rPr lang="en-US" dirty="0" smtClean="0"/>
              <a:t> Winter keys</a:t>
            </a:r>
          </a:p>
        </p:txBody>
      </p:sp>
    </p:spTree>
    <p:extLst>
      <p:ext uri="{BB962C8B-B14F-4D97-AF65-F5344CB8AC3E}">
        <p14:creationId xmlns:p14="http://schemas.microsoft.com/office/powerpoint/2010/main" val="213922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 Leaves evergreen.  (2)</a:t>
            </a:r>
          </a:p>
          <a:p>
            <a:r>
              <a:rPr lang="en-US" dirty="0" smtClean="0"/>
              <a:t>1a.  Leaves deciduous or, if persisting, not remaining green.  (26)</a:t>
            </a:r>
          </a:p>
          <a:p>
            <a:endParaRPr lang="en-US" dirty="0"/>
          </a:p>
          <a:p>
            <a:r>
              <a:rPr lang="en-US" dirty="0" smtClean="0"/>
              <a:t>2. Leaves with distinctly broad or flattened blades  (3)</a:t>
            </a:r>
          </a:p>
          <a:p>
            <a:r>
              <a:rPr lang="en-US" dirty="0" smtClean="0"/>
              <a:t>2a. Leaves linear, needle-like, scale-like, or awl-like (20)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00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038600" cy="4530725"/>
          </a:xfrm>
        </p:spPr>
        <p:txBody>
          <a:bodyPr/>
          <a:lstStyle/>
          <a:p>
            <a:r>
              <a:rPr lang="en-US" dirty="0" smtClean="0"/>
              <a:t>Buds (stalked, naked, superposed)</a:t>
            </a:r>
          </a:p>
          <a:p>
            <a:r>
              <a:rPr lang="en-US" dirty="0"/>
              <a:t>Catkin</a:t>
            </a:r>
          </a:p>
          <a:p>
            <a:r>
              <a:rPr lang="en-US" dirty="0"/>
              <a:t>Cone</a:t>
            </a:r>
          </a:p>
          <a:p>
            <a:r>
              <a:rPr lang="en-US" dirty="0"/>
              <a:t>Conical</a:t>
            </a:r>
          </a:p>
          <a:p>
            <a:r>
              <a:rPr lang="en-US" dirty="0"/>
              <a:t>Crescent-shaped</a:t>
            </a:r>
          </a:p>
          <a:p>
            <a:r>
              <a:rPr lang="en-US" dirty="0"/>
              <a:t>Deciduous</a:t>
            </a:r>
          </a:p>
          <a:p>
            <a:r>
              <a:rPr lang="en-US" dirty="0"/>
              <a:t>Downy</a:t>
            </a:r>
          </a:p>
          <a:p>
            <a:r>
              <a:rPr lang="en-US" dirty="0"/>
              <a:t>Drupe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8600" y="1600200"/>
            <a:ext cx="4876800" cy="4530725"/>
          </a:xfrm>
        </p:spPr>
        <p:txBody>
          <a:bodyPr/>
          <a:lstStyle/>
          <a:p>
            <a:r>
              <a:rPr lang="en-US" dirty="0"/>
              <a:t>Evergreen</a:t>
            </a:r>
          </a:p>
          <a:p>
            <a:r>
              <a:rPr lang="en-US" dirty="0" smtClean="0"/>
              <a:t>Lenticels</a:t>
            </a:r>
            <a:endParaRPr lang="en-US" dirty="0"/>
          </a:p>
          <a:p>
            <a:r>
              <a:rPr lang="en-US" dirty="0" smtClean="0"/>
              <a:t>Persistent</a:t>
            </a:r>
            <a:endParaRPr lang="en-US" dirty="0"/>
          </a:p>
          <a:p>
            <a:r>
              <a:rPr lang="en-US" dirty="0"/>
              <a:t>Pith (chambered, continuous)</a:t>
            </a:r>
          </a:p>
          <a:p>
            <a:r>
              <a:rPr lang="en-US" dirty="0"/>
              <a:t>Semi-circular</a:t>
            </a:r>
          </a:p>
          <a:p>
            <a:r>
              <a:rPr lang="en-US" dirty="0" smtClean="0"/>
              <a:t>Sheathed</a:t>
            </a:r>
            <a:endParaRPr lang="en-US" dirty="0"/>
          </a:p>
          <a:p>
            <a:r>
              <a:rPr lang="en-US" dirty="0"/>
              <a:t>Spherical</a:t>
            </a:r>
          </a:p>
          <a:p>
            <a:r>
              <a:rPr lang="en-US" dirty="0" smtClean="0"/>
              <a:t>Whorled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97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Envirothon </a:t>
            </a:r>
            <a:r>
              <a:rPr lang="en-US" dirty="0" smtClean="0"/>
              <a:t>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648200" cy="4530725"/>
          </a:xfrm>
        </p:spPr>
        <p:txBody>
          <a:bodyPr/>
          <a:lstStyle/>
          <a:p>
            <a:r>
              <a:rPr lang="en-US" sz="3200" dirty="0"/>
              <a:t>Pines </a:t>
            </a:r>
            <a:r>
              <a:rPr lang="en-US" sz="3200" dirty="0" smtClean="0"/>
              <a:t>(</a:t>
            </a:r>
            <a:r>
              <a:rPr lang="en-US" sz="3200" dirty="0"/>
              <a:t>white, red, pitch)</a:t>
            </a:r>
          </a:p>
          <a:p>
            <a:r>
              <a:rPr lang="en-US" sz="3200" dirty="0"/>
              <a:t>Eastern hemlock</a:t>
            </a:r>
          </a:p>
          <a:p>
            <a:r>
              <a:rPr lang="en-US" sz="3200" dirty="0"/>
              <a:t>Balsam Fir</a:t>
            </a:r>
          </a:p>
          <a:p>
            <a:r>
              <a:rPr lang="en-US" sz="3200" dirty="0"/>
              <a:t>White Spruce</a:t>
            </a:r>
          </a:p>
          <a:p>
            <a:r>
              <a:rPr lang="en-US" sz="3200" dirty="0"/>
              <a:t>Oak (red, white, black, scarlet)</a:t>
            </a:r>
          </a:p>
          <a:p>
            <a:r>
              <a:rPr lang="en-US" sz="3200" dirty="0"/>
              <a:t>Hickory (pignut, shagbark, bitternut)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600200"/>
            <a:ext cx="4191000" cy="4530725"/>
          </a:xfrm>
        </p:spPr>
        <p:txBody>
          <a:bodyPr/>
          <a:lstStyle/>
          <a:p>
            <a:r>
              <a:rPr lang="en-US" sz="3200" dirty="0" smtClean="0"/>
              <a:t>Butternut</a:t>
            </a:r>
            <a:endParaRPr lang="en-US" sz="3200" dirty="0"/>
          </a:p>
          <a:p>
            <a:r>
              <a:rPr lang="en-US" sz="3200" dirty="0"/>
              <a:t>Black </a:t>
            </a:r>
            <a:r>
              <a:rPr lang="en-US" sz="3200" dirty="0" smtClean="0"/>
              <a:t>walnut</a:t>
            </a:r>
          </a:p>
          <a:p>
            <a:r>
              <a:rPr lang="en-US" sz="3200" dirty="0"/>
              <a:t>White ash</a:t>
            </a:r>
          </a:p>
          <a:p>
            <a:r>
              <a:rPr lang="en-US" sz="3200" dirty="0"/>
              <a:t>Cherry (black, choke</a:t>
            </a:r>
            <a:r>
              <a:rPr lang="en-US" sz="3200" dirty="0" smtClean="0"/>
              <a:t>)</a:t>
            </a:r>
          </a:p>
          <a:p>
            <a:r>
              <a:rPr lang="en-US" sz="3200" dirty="0"/>
              <a:t>Birch (yellow, gray, white, black</a:t>
            </a:r>
            <a:r>
              <a:rPr lang="en-US" sz="3200" dirty="0" smtClean="0"/>
              <a:t>)</a:t>
            </a:r>
          </a:p>
          <a:p>
            <a:r>
              <a:rPr lang="en-US" sz="3200" dirty="0"/>
              <a:t>Eastern </a:t>
            </a:r>
            <a:r>
              <a:rPr lang="en-US" sz="3200" dirty="0" smtClean="0"/>
              <a:t>cottonwood</a:t>
            </a:r>
          </a:p>
          <a:p>
            <a:endParaRPr lang="en-US" sz="3200" dirty="0" smtClean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2991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09600"/>
            <a:ext cx="533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Eastern White Pine  </a:t>
            </a:r>
            <a:r>
              <a:rPr lang="en-US" sz="4000" i="1" dirty="0" err="1" smtClean="0"/>
              <a:t>Pinus</a:t>
            </a:r>
            <a:r>
              <a:rPr lang="en-US" sz="4000" i="1" dirty="0" smtClean="0"/>
              <a:t> </a:t>
            </a:r>
            <a:r>
              <a:rPr lang="en-US" sz="4000" i="1" dirty="0" err="1"/>
              <a:t>strobus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</a:p>
        </p:txBody>
      </p:sp>
      <p:pic>
        <p:nvPicPr>
          <p:cNvPr id="1026" name="Picture 2" descr="http://www.eco-usa.net/nature/trees/pix/eastern_white_pine_bar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73" y="228600"/>
            <a:ext cx="2006837" cy="200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ierrapotomac.org/W_Needham/Pictures/WhitePineCone_05022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0" r="23304"/>
          <a:stretch/>
        </p:blipFill>
        <p:spPr bwMode="auto">
          <a:xfrm>
            <a:off x="7086600" y="441844"/>
            <a:ext cx="1526654" cy="2354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treeplantflowerid.com/documents/Trees/Pineaceae/White_Pine_Bark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2" t="14367" r="15555"/>
          <a:stretch/>
        </p:blipFill>
        <p:spPr bwMode="auto">
          <a:xfrm>
            <a:off x="255973" y="2427304"/>
            <a:ext cx="278019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mushroomexpert.com/trees/pinus_strobus_03bi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606739"/>
            <a:ext cx="41910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nlebedzinski\Desktop\Libraries\Pictures\WhitePineNeedles-imagesCALPDSP9-bio.brandeis.edu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712" y="1482664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6600" y="3429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 needles</a:t>
            </a:r>
          </a:p>
        </p:txBody>
      </p:sp>
    </p:spTree>
    <p:extLst>
      <p:ext uri="{BB962C8B-B14F-4D97-AF65-F5344CB8AC3E}">
        <p14:creationId xmlns:p14="http://schemas.microsoft.com/office/powerpoint/2010/main" val="34695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Red Pine</a:t>
            </a:r>
            <a:br>
              <a:rPr lang="en-US" sz="4000" dirty="0" smtClean="0"/>
            </a:br>
            <a:r>
              <a:rPr lang="en-US" sz="3600" i="1" dirty="0" err="1" smtClean="0"/>
              <a:t>Pinus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resinosa</a:t>
            </a:r>
            <a:endParaRPr lang="en-US" sz="3600" i="1" dirty="0"/>
          </a:p>
        </p:txBody>
      </p:sp>
      <p:pic>
        <p:nvPicPr>
          <p:cNvPr id="14338" name="Picture 2" descr="C:\Users\nlebedzinski\Pictures\Pinus_resinosa_con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992632"/>
            <a:ext cx="2288723" cy="242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nlebedzinski\Pictures\RedPine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2362200" cy="367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nlebedzinski\Pictures\RedPine-multi-imagesCAKK02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018" y="4724400"/>
            <a:ext cx="4071382" cy="204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nlebedzinski\Pictures\RedPineNeedles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018" y="2209800"/>
            <a:ext cx="2950197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02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Pitch Pine</a:t>
            </a:r>
            <a:br>
              <a:rPr lang="en-US" dirty="0" smtClean="0"/>
            </a:br>
            <a:r>
              <a:rPr lang="en-US" sz="4000" i="1" dirty="0" err="1" smtClean="0"/>
              <a:t>Pinus</a:t>
            </a:r>
            <a:r>
              <a:rPr lang="en-US" sz="4000" i="1" dirty="0" smtClean="0"/>
              <a:t> </a:t>
            </a:r>
            <a:r>
              <a:rPr lang="en-US" sz="4000" i="1" dirty="0" err="1"/>
              <a:t>rigida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7170" name="Picture 2" descr="Pitch Pine (Pinus rigida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1239"/>
            <a:ext cx="3143611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Pitch Pine (Pinus rigida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" r="11843"/>
          <a:stretch/>
        </p:blipFill>
        <p:spPr bwMode="auto">
          <a:xfrm>
            <a:off x="6040972" y="301239"/>
            <a:ext cx="2899828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departments.bloomu.edu/biology/ricketts/Pinus/P_rigi/pics/P_rigi_mat_bark1t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0050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Pitch Pine (Pinus rigida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020105"/>
            <a:ext cx="37592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Pitch Pine (Pinus rigida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828800"/>
            <a:ext cx="2721775" cy="204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23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533400"/>
            <a:ext cx="4572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Eastern hemlock </a:t>
            </a:r>
            <a:r>
              <a:rPr lang="en-US" sz="4000" i="1" dirty="0" err="1"/>
              <a:t>Tsuga</a:t>
            </a:r>
            <a:r>
              <a:rPr lang="en-US" sz="4000" i="1" dirty="0"/>
              <a:t> </a:t>
            </a:r>
            <a:r>
              <a:rPr lang="en-US" sz="4000" i="1" dirty="0" err="1"/>
              <a:t>canadensis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0" name="Picture 2" descr="http://www.uwgb.edu/biodiversity/herbarium/gymnosperms/tsucan_bark02_web400g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663517"/>
            <a:ext cx="3793528" cy="302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vfthomas.com/checklistsMDI/Tracheophyta_nonfloweringseedplants/Pinaceaeimages/Tsuga_canadensis_adax_lv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62" y="1143000"/>
            <a:ext cx="26670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uwgb.edu/biodiversity/herbarium/gymnosperms/tsucan_branch01_web400g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914400"/>
            <a:ext cx="24384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nlebedzinski\Pictures\Tsuga_canadensis,_Eastern_hemlock,_leaf_under,I_EHCP1672-CodyParmer20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578191"/>
            <a:ext cx="2868714" cy="191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08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Balsam Fir</a:t>
            </a:r>
            <a:br>
              <a:rPr lang="en-US" sz="4000" dirty="0" smtClean="0"/>
            </a:br>
            <a:r>
              <a:rPr lang="en-US" sz="3600" i="1" dirty="0" err="1" smtClean="0"/>
              <a:t>Abies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balsamea</a:t>
            </a:r>
            <a:endParaRPr lang="en-US" sz="3600" i="1" dirty="0"/>
          </a:p>
        </p:txBody>
      </p:sp>
      <p:pic>
        <p:nvPicPr>
          <p:cNvPr id="15362" name="Picture 2" descr="C:\Users\nlebedzinski\Pictures\Balsam_Fi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3702843" cy="49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nlebedzinski\Pictures\BalsamFirNeedles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00200"/>
            <a:ext cx="3679887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nlebedzinski\Pictures\BalsamFirCones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267200"/>
            <a:ext cx="3077361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47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White Spruce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i="1" dirty="0" err="1" smtClean="0"/>
              <a:t>Picea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glauca</a:t>
            </a:r>
            <a:endParaRPr lang="en-US" sz="3600" i="1" dirty="0"/>
          </a:p>
        </p:txBody>
      </p:sp>
      <p:pic>
        <p:nvPicPr>
          <p:cNvPr id="16386" name="Picture 2" descr="C:\Users\nlebedzinski\Pictures\WhiteSpruce-450px-Picea_glauca_Fairbank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87" y="1905000"/>
            <a:ext cx="3398043" cy="453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nlebedzinski\Pictures\WhiteSpruceCon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401" y="3423082"/>
            <a:ext cx="4055198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nlebedzinski\Pictures\white_spruce-needl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57200"/>
            <a:ext cx="2342978" cy="273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62400" y="2057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Cat urine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08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-76200"/>
            <a:ext cx="6096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Northern </a:t>
            </a:r>
            <a:r>
              <a:rPr lang="en-US" dirty="0"/>
              <a:t>R</a:t>
            </a:r>
            <a:r>
              <a:rPr lang="en-US" dirty="0" smtClean="0"/>
              <a:t>ed </a:t>
            </a:r>
            <a:r>
              <a:rPr lang="en-US" dirty="0"/>
              <a:t>O</a:t>
            </a:r>
            <a:r>
              <a:rPr lang="en-US" dirty="0" smtClean="0"/>
              <a:t>ak  </a:t>
            </a:r>
            <a:r>
              <a:rPr lang="en-US" sz="4000" i="1" dirty="0" err="1" smtClean="0"/>
              <a:t>Quercus</a:t>
            </a:r>
            <a:r>
              <a:rPr lang="en-US" sz="4000" i="1" dirty="0" smtClean="0"/>
              <a:t> </a:t>
            </a:r>
            <a:r>
              <a:rPr lang="en-US" sz="4000" i="1" dirty="0" err="1" smtClean="0"/>
              <a:t>rubra</a:t>
            </a:r>
            <a:endParaRPr lang="en-US" sz="4000" i="1" dirty="0"/>
          </a:p>
        </p:txBody>
      </p:sp>
      <p:pic>
        <p:nvPicPr>
          <p:cNvPr id="3074" name="Picture 2" descr="http://www.uwgb.edu/biodiversity/herbarium/trees/querub_bark01_web400g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76600"/>
            <a:ext cx="4772216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upload.wikimedia.org/wikipedia/commons/9/94/Northern_Red_Oak_(Quercus_rubra)_bark_detai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31"/>
            <a:ext cx="2770945" cy="213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oodyplants.wikidot.com/local--files/quercus-rubra/quercus_rubra_bark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76"/>
          <a:stretch/>
        </p:blipFill>
        <p:spPr bwMode="auto">
          <a:xfrm>
            <a:off x="4752975" y="3641509"/>
            <a:ext cx="4391025" cy="321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classes.hortla.wsu.edu/hort231/List07/QrubraLf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09" y="4955931"/>
            <a:ext cx="2083813" cy="133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dendro.cnre.vt.edu/dendrology/images/Quercus%20rubra/bark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749" y="68325"/>
            <a:ext cx="2250251" cy="338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oregonstate.edu/dept/ldplants/images/quru48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5105400" cy="288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woodyplants.wikidot.com/local--files/quercus-rubra/quercus_rubra_fruit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654" y="2787242"/>
            <a:ext cx="2337665" cy="3506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dendro.cnre.vt.edu/dendrology/images/Quercus%20rubra/fruit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977" y="4724400"/>
            <a:ext cx="1418647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99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White O</a:t>
            </a:r>
            <a:r>
              <a:rPr lang="en-US" dirty="0" smtClean="0"/>
              <a:t>ak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4000" i="1" dirty="0" err="1" smtClean="0"/>
              <a:t>Quercus</a:t>
            </a:r>
            <a:r>
              <a:rPr lang="en-US" sz="4000" i="1" dirty="0" smtClean="0"/>
              <a:t> alba</a:t>
            </a:r>
            <a:r>
              <a:rPr lang="en-US" sz="4000" i="1" dirty="0"/>
              <a:t/>
            </a:r>
            <a:br>
              <a:rPr lang="en-US" sz="4000" i="1" dirty="0"/>
            </a:br>
            <a:endParaRPr lang="en-US" dirty="0"/>
          </a:p>
        </p:txBody>
      </p:sp>
      <p:pic>
        <p:nvPicPr>
          <p:cNvPr id="5122" name="Picture 2" descr="http://www.ibiblio.org/botnet/AngiospermBark/whiteoak_bark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2" r="15365"/>
          <a:stretch/>
        </p:blipFill>
        <p:spPr bwMode="auto">
          <a:xfrm>
            <a:off x="-5862" y="365125"/>
            <a:ext cx="3200187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White Oak (Quercus alba) lea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325" y="2395744"/>
            <a:ext cx="5949675" cy="446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://www.cas.vanderbilt.edu/bioimages/biohires/q/hqual--fr156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17" y="11723"/>
            <a:ext cx="2652183" cy="397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18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Black Oak</a:t>
            </a:r>
            <a:br>
              <a:rPr lang="en-US" sz="4000" dirty="0" smtClean="0"/>
            </a:br>
            <a:r>
              <a:rPr lang="en-US" sz="3600" i="1" dirty="0" err="1" smtClean="0"/>
              <a:t>Quercus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velutina</a:t>
            </a:r>
            <a:endParaRPr lang="en-US" sz="3600" i="1" dirty="0"/>
          </a:p>
        </p:txBody>
      </p:sp>
      <p:pic>
        <p:nvPicPr>
          <p:cNvPr id="17410" name="Picture 2" descr="C:\Users\nlebedzinski\Pictures\BlackOakTre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2655093" cy="354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nlebedzinski\Pictures\BlackOakYoungLeaves-450px-April2011_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447800"/>
            <a:ext cx="2286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nlebedzinski\Pictures\BlackOakLea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981200"/>
            <a:ext cx="3352800" cy="2222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Users\nlebedzinski\Pictures\BlackOakAcorn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379495"/>
            <a:ext cx="2514600" cy="224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9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Scarlet Oak</a:t>
            </a:r>
            <a:br>
              <a:rPr lang="en-US" sz="4000" dirty="0" smtClean="0"/>
            </a:br>
            <a:r>
              <a:rPr lang="en-US" sz="3600" i="1" dirty="0" err="1" smtClean="0"/>
              <a:t>Quercus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coccinea</a:t>
            </a:r>
            <a:endParaRPr lang="en-US" sz="3600" i="1" dirty="0"/>
          </a:p>
        </p:txBody>
      </p:sp>
      <p:pic>
        <p:nvPicPr>
          <p:cNvPr id="18434" name="Picture 2" descr="C:\Users\nlebedzinski\Pictures\ScarletOakAcorn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057400"/>
            <a:ext cx="226695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nlebedzinski\Pictures\ScarletOakLeaf-Fa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2672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nlebedzinski\Pictures\ScarletOakLeaf-Summer-imagesCAV8736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C:\Users\nlebedzinski\Pictures\ScarletOakTree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96357"/>
            <a:ext cx="304927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63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Pignut Hickory</a:t>
            </a:r>
            <a:br>
              <a:rPr lang="en-US" sz="4000" dirty="0" smtClean="0"/>
            </a:br>
            <a:r>
              <a:rPr lang="en-US" sz="3600" i="1" dirty="0" err="1" smtClean="0"/>
              <a:t>Carya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glabra</a:t>
            </a:r>
            <a:endParaRPr lang="en-US" sz="4000" i="1" dirty="0"/>
          </a:p>
        </p:txBody>
      </p:sp>
      <p:pic>
        <p:nvPicPr>
          <p:cNvPr id="19458" name="Picture 2" descr="C:\Users\nlebedzinski\Pictures\PignutHickory-Carya_glabra_NRCS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449" y="1322772"/>
            <a:ext cx="3029751" cy="454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nlebedzinski\Pictures\PignutHickoryNut-imagesCA1G37Y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1225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:\Users\nlebedzinski\Pictures\PignutHickoryNut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133" y="4554245"/>
            <a:ext cx="27940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 descr="C:\Users\nlebedzinski\Pictures\PignutHickoryBark-imagesCA1OJJT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09800"/>
            <a:ext cx="2788081" cy="209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65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Shagbark </a:t>
            </a:r>
            <a:r>
              <a:rPr lang="en-US" dirty="0" smtClean="0"/>
              <a:t>Hickory </a:t>
            </a:r>
            <a:br>
              <a:rPr lang="en-US" dirty="0" smtClean="0"/>
            </a:br>
            <a:r>
              <a:rPr lang="en-US" sz="4000" i="1" dirty="0" err="1" smtClean="0"/>
              <a:t>Carya</a:t>
            </a:r>
            <a:r>
              <a:rPr lang="en-US" sz="4000" i="1" dirty="0" smtClean="0"/>
              <a:t> </a:t>
            </a:r>
            <a:r>
              <a:rPr lang="en-US" sz="4000" i="1" dirty="0" err="1" smtClean="0"/>
              <a:t>ovata</a:t>
            </a:r>
            <a:r>
              <a:rPr lang="en-US" sz="4000" i="1" dirty="0" smtClean="0"/>
              <a:t/>
            </a:r>
            <a:br>
              <a:rPr lang="en-US" sz="4000" i="1" dirty="0" smtClean="0"/>
            </a:br>
            <a:endParaRPr lang="en-US" sz="4000" i="1" dirty="0"/>
          </a:p>
        </p:txBody>
      </p:sp>
      <p:pic>
        <p:nvPicPr>
          <p:cNvPr id="4098" name="Picture 2" descr="http://farm5.staticflickr.com/4043/4266422761_6dac0fdd61_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40005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reeidphotos.com/wordpress/wp-content/uploads/shagbark_hickory_729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47" t="19403" r="36741"/>
          <a:stretch/>
        </p:blipFill>
        <p:spPr bwMode="auto">
          <a:xfrm>
            <a:off x="6622171" y="1524001"/>
            <a:ext cx="2482896" cy="533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oplin.org/tree/fact%20pages/hickory_shagbark/lea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99" y="1514030"/>
            <a:ext cx="2736413" cy="244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hiltonpond.org/images/HickoryShagbarkNuts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3945377"/>
            <a:ext cx="3925368" cy="291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4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Bitternut Hickory</a:t>
            </a:r>
            <a:br>
              <a:rPr lang="en-US" sz="4000" dirty="0" smtClean="0"/>
            </a:br>
            <a:r>
              <a:rPr lang="en-US" sz="3600" i="1" dirty="0" err="1" smtClean="0"/>
              <a:t>Carya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cordiformis</a:t>
            </a:r>
            <a:endParaRPr lang="en-US" sz="3600" i="1" dirty="0"/>
          </a:p>
        </p:txBody>
      </p:sp>
      <p:pic>
        <p:nvPicPr>
          <p:cNvPr id="20483" name="Picture 3" descr="C:\Users\nlebedzinski\Pictures\BitternutHickoryNut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742" y="4841318"/>
            <a:ext cx="2320338" cy="201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C:\Users\nlebedzinski\Pictures\BitternutHickoryLeaf-C_cor_leaf2t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87010"/>
            <a:ext cx="4375150" cy="328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5" name="Picture 5" descr="C:\Users\nlebedzinski\Pictures\BitternutHickoryFlowers&amp;Leaves-imagesCABDSUN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" y="1828800"/>
            <a:ext cx="3764044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49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Butternut</a:t>
            </a:r>
            <a:br>
              <a:rPr lang="en-US" sz="4000" dirty="0" smtClean="0"/>
            </a:br>
            <a:r>
              <a:rPr lang="en-US" sz="3600" i="1" dirty="0" err="1" smtClean="0"/>
              <a:t>Juglans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cinerea</a:t>
            </a:r>
            <a:endParaRPr lang="en-US" sz="4000" i="1" dirty="0"/>
          </a:p>
        </p:txBody>
      </p:sp>
      <p:pic>
        <p:nvPicPr>
          <p:cNvPr id="21506" name="Picture 2" descr="C:\Users\nlebedzinski\Pictures\220px-Butternut_nu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362200"/>
            <a:ext cx="3301868" cy="360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nlebedzinski\Pictures\ButternutTreeFlow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622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C:\Users\nlebedzinski\Pictures\ButternutTreeLeaf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362200"/>
            <a:ext cx="2351964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73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Black </a:t>
            </a:r>
            <a:r>
              <a:rPr lang="en-US" dirty="0" smtClean="0"/>
              <a:t>Walnut</a:t>
            </a:r>
            <a:br>
              <a:rPr lang="en-US" dirty="0" smtClean="0"/>
            </a:br>
            <a:r>
              <a:rPr lang="en-US" sz="4000" i="1" dirty="0" err="1" smtClean="0"/>
              <a:t>Juglans</a:t>
            </a:r>
            <a:r>
              <a:rPr lang="en-US" sz="4000" i="1" dirty="0" smtClean="0"/>
              <a:t> </a:t>
            </a:r>
            <a:r>
              <a:rPr lang="en-US" sz="4000" i="1" dirty="0" err="1"/>
              <a:t>nigra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 descr="Black Walnut (Juglans nigra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90" y="2403857"/>
            <a:ext cx="428625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lack Walnut (Juglans nigra) nu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89" y="133349"/>
            <a:ext cx="3027342" cy="227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lack Walnut (Juglans nigra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137" y="133350"/>
            <a:ext cx="3022863" cy="227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t3.gstatic.com/images?q=tbn:ANd9GcTNqWqvGjAwn4p54ck3qBx4GzEwAeM2TbPyMEqvC1nq3qWxN0_3Kg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02"/>
          <a:stretch/>
        </p:blipFill>
        <p:spPr bwMode="auto">
          <a:xfrm>
            <a:off x="3581401" y="3657600"/>
            <a:ext cx="258083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4" descr="data:image/jpeg;base64,/9j/4AAQSkZJRgABAQAAAQABAAD/2wCEAAkGBhQSEBUUEhQVFBQVFRYVFBQSFBYUFBQUFBQVFBQUFBIXHCYeFxkjGRQUHy8gIycpLCwsFx8xNTAqNSYrLCkBCQoKDgwOGg8PGikfHBwpLC8sKSwsLCwsLCwsLCwpLCwpKSwpKSwsKSwsKSksLCwsKSkpKSksKSkpKSksLCkpKf/AABEIAM0A9gMBIgACEQEDEQH/xAAbAAACAwEBAQAAAAAAAAAAAAADBAECBQAGB//EADwQAAEDAgQDBgQFBAEDBQAAAAEAAhEDIQQSMUEFUWETInGBkaEyQrHBUmLR8PEGFILhwhUjchZDkqKy/8QAGQEAAwEBAQAAAAAAAAAAAAAAAAECAwQF/8QAIREBAQEAAgMAAwEBAQAAAAAAAAERAiEDEjEEQVFxYSL/2gAMAwEAAhEDEQA/APqtNHalmOR2uWlAwVwghyuHJHooKnMhZ1GdAHzKEEPVw5A1JaqlivmUFBBFqiEQqFUATghOCO9CIVJAcEJzUyQqEJ6RYsVDSTRahlqYLmkqGkmoVHBBF+zVC1HchPKegFzVVS4qsJ6QrVfMgAqyAJnUtchK7UjHa9EFRACkFTh6ZFRcgB65L1PTbXIjXoIVkjMNerB6XDlOZIzGZdmQQ9TmSwDByIHpTOrtqJ4DOZTmQBUXdqnhaKXKMyC+uAgtx7ToQlsgy02VQpHF8YZT+I32AS7eME3ymErzkVOFrUcUMuSI4jOgXf3YKU5wXhTbqiXfWS7sQhmrKv2icpk1kN1VBLlEqsTohehkqQFIanhagBdkRAF0JgPKoIRChuCCRKkPVcqkNVEv2i7OqwrAIDsy5RC5INJoV4VF2dYtViqhVNRSHI01wplDL1Q1EaBC5UNZBfUQXORpGXYpUdi4WZWxkHRCq6RPeO3JYc/NlyNuHi3uicVxJdYOgbxqs/CYlsQ2XOOl9E/hKAaCHHNzJ36LOwfDQK7+yBDYl3IEmwC57by7reSTqGOxdMuBJ18Ois/E7E35BX7V1xoPxH7BApwXEyIG536paeD4Z7oIiDsTuESk8mxOiWfUc9zW3g7zACvTpBpI1O0lVsThljxKYc5oE6fRZVfGtBgEN/ESlKuJdVGUTlIIEa20KNgxrHiYFjcqg4h+VZf9uGkG5IEQppVXvsO60awFc58p8qLw41u06khEDklhXgCL+aO2qu3j5ONcvLx2GA5WlBBU5lozXJUEqFEoCVErlRxTAgKsgNKK0pGtChXaVyRnyENzU32aq5iwaksqs1Ee1DKeE5yoQplQ4qsLQ3BK4yplYbwUy4rzHHS+pUyNmGiSQo8nL1i/HPatDDvES4zGnUqzsSxgNR15/cLMxNA0KGYuBcYHgjB4cWmM1gb3Gi87K7elsTxUOjKPE6Fdhq8EAyJuSJuSNCdld7c7oADdDbluTCsaocSGxy8VMphcQql0NGm5QOGYMG8w3brf6K1bD3y3k69BvdMtYBtoPbxTg0HFsy1BckXA/UpLifGmNc0kx4Xnqr8TxfZReeR5TuAlaVGlUs+C7WQY6xyKN0ZglLHdrHKbSIzFMPf2bZ3069A1LANa+WDuQbn5RoYROGszHtXnuD4G3MD8XidvXdOfRV6NJzhD5Em5B0/LP3WjhnAMgAho/eqWeQXEzkaBa/23XUsWCCACRsefktNyM800zu3uRqOnRFo4rONEPC1TF7dF1Z/etCqVNh9jlaUm+sPNMipIXb4eezHJ5eOXRJUAqoVwt2KCVQohVYQFQFdqghSAjBogK5VUpYet8lDeFxcoLlg2Cc1DLEZyHKYDLUNzUcqhamkniXZWl3ILzH/UJfA3Mk9F6TjtM/2741IgLxlas2m+xktAlcv5HdkdPg+Wj8beHtLSSABIG8hB4ZLiA0khoHUGyQ4uztWkgmcpMcoS/Aqr2AS6C46Ry0XPO5XResevq4yGk/MBltbXbS+iH22Rt/iifCUtUxwJgnflN/5SWIxRbZ1x6kRaJWdqpDNWoXtu8gNIE6XPM+CYwTu6QHl4BsXGT/CRDC9oIPdc0OIOx6cldtBrG5g/TYEReBfqlb+jwfimCa7QyZ3tpzHJZzsL2bTJubtjUjn6o1HizQHhzTewI6aAHZYuN4g51SxmO6BzJPdaJ2TkA9JznP7IX3f0GoZ53916LDDmYDbm28WH76LN4XhOyYJgveZ53Opt5DyTuFq37Md4gy8k2k8hyEeyN/ZVIoZ3yZPIEe5ACd7FwbMQB7KbNM6k2HjrCHWqvgXAJ1Em/KP0VSZ2m9guxGcd0mfmdt5K+IcWhpHwyBKJQpy34rTc6T0CWrwTl1EQWnTXRP8A6RnDYiXEG/Mp6lZIYHCtaCNN9Sbja6aokwVr4+V49s+fGcuj7Apcl8PUO6MSvR4cpymxw8uPrcSFYKAVBerQJChVlcEBcLlLSuQbbc1VyopKE9ywbBvCHlV86gpAJz1wqqHsQDZMMr+qeJBrQ2YJv5BeJpvl1QgjNNhrbUn6LS/rLGntoOgH1XnMLUIJDjE6ea5fLe9dPjnWNNlV0EggiEJrWlrXGRfWYIP8oFPiADXCTLRPlN/stLB4k1KOmmgtHgueTO3RbvRB2POf8JNgHAQZMTffWyfYyWkExAiebufL+QlOIYUvDC4Q8EacpkKuJrZj2UnuCXR1uIO9okdUs0abfU7uRpEC7tYuBvt+qoM721GgAMAb3heSP5SD8W4SGwWm0EZTF73uQJ1R6HEQ2mB+JuUDZt7z1J+iqzIUpShVfBY/Ym+lpm56J/hbRn7Q/C2zPPV0cylalPO8MHzQXneNctuZW2zCZcoMWcO6TE7T5Xus/q1sXnsTDQTcD28f9pvAsEWHU2idgl6j81zJaNCQOcOEjw+qJW4e2pB+InS57oM6Cf3F0p9K/BMTiIMM71QEZpFmjafIlGbTLzrc3M28fBRh8EykJkCBJ/e8nZADnVSe6Ws0/M6NZExH6J2l/g1TFOb3KcENN3m4mdQNCQN+inB4E5iTLrzPimT2VJveIAsB58xrKiiHVHixawXMGC4fm6dFUTXMrOc5zWNEA2cd/JauGow0ZgJhZjuKMpmZAIGg19FerxB9SmHUwBrM7+Wy0lkZ2Wna1vJdTdKzMG54E1DPhoFoYd0iy6fx+XeMPNx6GJQjVXPCE5drkHFZXa5KNKYphIx2tUqGvXIDdchOajucguqLnbKhikrsygiUwDUcgFqYc1De8BMPBf1vh2mrb4sq8m2pBzRMRO+i9d/XDv8AuNLRctMn7LyWBaQXA77Fc3knddHC9QavhctU/hcwm8zpMkLU4TAYGtcesWG9vdZWIxjXvDgcxuHE6GQYTmBxbcxuLNJnUF2yxzrttvZ+pWMkvIBiLnWN55zKxOKhrAHN+J1+6fm380+93aONo8d/BKv/AKesc8yBaSTA1NuqznLtd49DcNw9M0S+qTc33m0g89z7JIQ5zniCAbBu3SyLj8KWtbRbGY955ERfSesTZFwmBDW30HUCUuVPiNgaJEc9TNvLp/CZ/tn1agJc4GRuRPSBKDScXa91g9+rh5aKcRii4kAQwQc+a0AwZ5i4unINeirYeaRaCCdxABm3okuHYZ7ZGpM30FgduaW4USHX0IAiZPiTot6nUFyCIbe567KPtK9RmY/Cdm3M8y7a+p1Iv0UYDjAIgXJ7pItGwJJ209UfFYtta5iNB/uw6I+FwDWiTla2LZj4iANU876G9dg0MMXOD3yYNp0Ak3GxTuKxYILWERoYImf2EHEvJaBo02i8ug3J6WXHCNyxp1i/mnOk/QuFUKT3OaNRqdbRYfVazcHlB7NwNrAry/EuGYim9rqJgXBMW8DzTXDePvactSmQY12tvBVyz9lym9xsdm5wiQDuAmcMQGwsKhiHvcXaSZJ8CtyhBbIXR+Nd5OfzzOKznKnZyiQFGdei4kspQrlypmKoDdAFaVysxq5LBrV7QqcyFWqJd1QrnbtJpUVasBJU6xSuPxhAVSaVuOxXElmV8eTug1aspYkrecZGF5WsH+sHxlcSb2hefoYskd62wPML2fE8GKrIOuy8jiuHOpvyk26Ll8/DL7Orw89mObhyW2FtfREpULAAamdNAE0HZaTgLTa+pFphTwrDS6M0WJIiZH+lxXqOyfT3D6cOM/K0H1+qFxrjYp0pmDycJuDa2409V2IPZuzn4YErx/8AUPEBXeG05JWfDjtXyuLO4xLgaUueXiWXAcXGzRvqvZYNuSkO0MuF3RfxgRoF5v8Aovg4YDWfMzFEag6tc77Ba+K4XWqn4oB8B7jZVy9dxPHc0DHcTZUIbmgfMwCZ8SDrP03VDw57gJlrdml1i0aA3ibptvD6WHjNBO518Q0cz5c1p4Oq0953dA56AQRedDZTy5X9KkjuHYMgCSe7aZIEDedNZ36IDsW55cxrjlOrgbHLpHMcyszE8UdiHltNxZQAykgQXd2IPSFpYOk2mwTamNSNY131ul8P61sDhHOs2Lc9+nkmmlrnmCHvFi7VrfyiRFr2VaGL7Q9yzLjW7/Lb/aJWxTaY5G4ga7XPIa3lCb2bfRaymSSZ/E467fdZGFxZeSZiAcs6G2sePIoOL4karSIMWhu0H5rlZzMJWa/UxeABIvrchH7OTI1+LcWbQw4dPfeQ3Lrp3iY5RHqnK9cOpMNnOgEuG4IlYuK4W6pBfqL32nW370WjhqYp0wG3tlERc39NE934nDODpbN357ArVp4fK0AbJbhLLZjYkCU92q9D8bh68d/rh8/PeWBhitAUuCC50Lrc4xeEN9cBDLpQXMughXYwrku8LkjejexDDEF9YoX92Vg3PZQFkcTq3TLaxWdj3XV8PqOfwkaiXq1CimyWxDwuiMQn1ysnHNJdIEhOvg7odRghTz4e0xfDl63S1JgL2EiW3kH5bR9lFeh2Zz7CS08pF9PFQyoRMHy2WJxTiZIy5j0iV4/PjZcenxssRx/iGZuXMeYDT/8Ao+Gy85hqgZWbn7zZh4G4/CTy0mNlpt4fIk+MIRwrXODR5nqTlH1Rw5T4OXG3t7OviRTaHOILsstYLC2nQCNglsRx19RvckC2a8AeCUdh2k5BL3QL6NEDSd0zhOEOI75EC+UCwPXmVnbIuS1nMecxJJc7Yk+87/6RxQqVQQScmpGxI0WvUwjRZ0HoPpzCCeNsZDWgj/EkD9+anbfisz6BhMO4CG0+ozGwdPLdPt4PfNVdJnew0mAEh/6lLbNY2QTdzrf/ABER6pTHcVdVHfykbQA1ottFyVXrS9o338SDe6wjL8zheOjcupWfh676j4M5DE5nGXciSfp0SGBBMSIE28bT9AvQcOaC1xcWjq4gAdL6ovXUE77o7zliDJ5C5/jVHdxc2gtaN5Ekgcxsg4biTWmRDo1cYj9wl+O8foMZ/wBtoc92kCB1JPJKQrTfEuLhkOs+2sxEC0gIHBe0rOzH4c3KIi9lj4HAurwTMEwegXucCwMaGtEQF1eLw73XP5PJnR9ogQFZqhogKIXoRw1JKDVqhVfWvCG83TJbtFBqqj3KAEycSpQ30eq5I2y+kSqdlGqKakFCqmVi2VL0njbiRqmntCA5k6KpMTe2K4ndLYgArWr4LVZtWkdgt5WWYSc0BZ+JqEmy0sRQi5Sbi1FOEiY10Oqy30mh99tOvVaOJqXWfiHg7Lj83inLuOnx+S8UYqsGjrCDwPhb3F1QDugwPL+UDESdbq2Gx7qbcrSQOU2K5J47xjqvknJtVKhpCx8iTF+QS1Tj9X5XZfCx9Vk4jihOsnxXUb357KfTO6fvvUNf9VqCe9rqdz5oD8UXG5J81SoQCJ9kOvVtYKsLRWObmhzsvU6LQ4c2kHS5wJ1j6QFkUXBw7wvsUZ2GIvGpSsGts8SDyWghkWzOuSdogwk3Vg2oQ8mo7SxkA8xslxhIgk+SvQoN15J8eH8Llz/rSoOBFj3d4kDncI+G4bmdLv8AHwSVG1pXouEYdzjJBjmt54e//XxjfN/PrR4XhovstdpkzohU6cBc62632TqfGPd+jVcTZK1X1X2bbqj0iT4JkP8A2VUqLGdhsJB7xJKe0Clpn/SvknQeZVxNA7SdAoLT4Kwadz6InZzbVUkmW+ahaIpxsuQDJI01VXWvdC7d2zQOqglx1Kyag1cS75Wz4rm1Tvr0VXzu70QnUbzJPgmSz64GqUrkumB5pylQGuXzKucHzgBAeZq083xHTZL1MMI5BelrYJl/ss3EUGt1mOv6KvafsvWvO4jDDZZ1XDdFv1sK53wA+iWxHBnBuYmeai8pfipLHnatNJ1KRW+cL0QKnDzqGn0spqpWDUdIuENheB3bfvmtp2B6IjOFPOjHEeFln6xXtXncj5ndHNV0fdeibwF50Z6lUPA3i5Yl6w/asOiXck00v5+i1WcEeRoB4ouH4K53SEevEe3JjBhOpT2EwRdYLYp8CHzHTyWpg+HtYNJ8Ff8Aif8ASXDuC3l1+gW9h6cCNAqihvEe/wDpXE8j9U80hW1xoLlMATql2sMi035fomjRjW3Vxv5BVha4VeTfXdSWZt45hFpdmBqZ6fqup1mg90eZCcidc2lGmiIyhubD836Krqxzd3zOysSdp01OnuqhIJA0v4WVHV3fKI6lXawdSfQKtSuGi5E8t/dUlGQnUqUAZnXA+p+y5MjIpnVCeyXanyRXYkNFyB4CShnFk6CB1KhouKbR+5XGtyb9ku6d7W2Qu0Hj528uaCOCry84ug1cUZtH+Vz6BCOIAEaTpO/khDFkGMp/y7v/ANRf1SwzDHSe84+Gi4UhPwg7273qSgNrE6AeMey6s47O+yWHo1Vros3X8IG3M7IVdp3yxF2xMoNNz9SbdZ2TDahiZHTb2Sw9Lf2pd8oEaW+yscPGtyfP22XV8WRbMJ5CSfRJOqPnQ+LjljwbqUsPR30w25DZPMD6IFbEg216KhDumuw/VUfSzG0z+7RZL1GgVMTJgA25WCmjVzI1TDAWuTuBH7HmtLC4cgAwB0MT6bJep6zwwkjumPzfomW0HTAaNrzHstCnQ3eQLbDT7IYqNNg5xvsAB67qpxTeRP8AsS6bg8wDy57pihQIEESOQ+7v0TBe0GwA84J8lBr3iQJ6SfIKpE2rdkNyPr7IgPISqHKD1/OMzj4M284ViQ4QQT/5OEejYEeqrC0u/GEmAdOW3O23qrUcLN3ZnnrZv6I/bZRoIH4R3R5mGhDq4l5gBpPIAzM7uJFh5J4WpFMGxMC3dpguPm7/AEjtpjTRvXU+aVex3/uPuPlbJPiRoq9p083SfYWlGDTjqkQBEeluiIAbSQNYjl47pPDkTrBNxqXR6fQrqlWTDXEn8okzexfePL2TI52U/EY9/bT1SmIygyAHOFu8Z/fuo7Owz+Q1J3tuT4SmKNSR3G28dPEgH3ATwg6dN7hJPlGnr+i5dVrOn4wI/CAT5zm6qEABrrXI8Gj/AJbKzHR8I8hc+fRLur/bfyuuYxzyBmyjcBusW3PRRGlXrVSQcx9T9tPqgGttLv8AEf8AI90BMPwwy5nS6DEEorabRlMa2EQCNtY+yYwgyk/UQI0JMn/XrsmXtLrgZnCJMnrMu0CYxbw0OOUGG5rknbSDI9ll0sWa/QDQHve1h7JDD7WNHxVBtZt/V2kqrw2bEyBpMnxJMewWU7GwSMs5dyevsiuf3AbQ7aBNuZi+vJAwarj4+GesTHm4gIJrucLB0bmxAPUzAUUXAgOjUxz2O58NoT1HBB3ecZge4jczzRgJUidgSZ5z12tvujUqE/W3ej7ehV6bgXQGgWmT3txzTNFoMm/dnUk+h2RgCGkEX3m1uZ3Pog1HNHza8rHoAN/VNnBggOJMGIHLz1VaeHBJDe7lMHebxNo95TwnUGjlk3gfF1nkrU6ovAzHTkJ6m8abyqVWBovLtoJAGkzAGX2XVMU6NhbZo+pRgFdRc4d9zQP8o3638o8FRhY02zOPk1sx1BJ9Fnms4vBk3bNzMbeatSl4cSYA1EC/76yg8MNrs+XL6E8o7xv6Qh1a0khpgbhojxJAHuVLaAbG/wD5X3O2mylw72UW+lzGgjlqmWK0aYbsJP45PnAku209U2DAlxufxWBJ07gk+6pSoRULZvEkwL+W/mSmjw9rQXGXXi9v5TLAhiWzMFzhYRqLzzJaPRFZiTuQ3owSdNcwUVKIA5AQMrYaLoYcAO6APrpzKZYlwJggWHOwncm9j6KlWTcnrcZQeeuvkZV8XUyCTLj4ka9bn3V2uMA2ExoI1nU6n1TGKdiYIix5ktk7Ezc+hROzyi7g0bRbx7zoB30amH4W+pvyt76+6UqVBnENAN+9qbeKBiezvIlwdraRb8zhLhOys9oBAcJPImInkwfcoVZ7s0FxvysNJ8fdc8BsfNPPQeW6R450n4QI8P4XKrsQ47gRtH6KEaH/2Q==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28575" y="-190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16" descr="data:image/jpeg;base64,/9j/4AAQSkZJRgABAQAAAQABAAD/2wCEAAkGBhQSEBUUEhQVFBQVFRYVFBQSFBYUFBQUFBQVFBQUFBIXHCYeFxkjGRQUHy8gIycpLCwsFx8xNTAqNSYrLCkBCQoKDgwOGg8PGikfHBwpLC8sKSwsLCwsLCwsLCwpLCwpKSwpKSwsKSwsKSksLCwsKSkpKSksKSkpKSksLCkpKf/AABEIAM0A9gMBIgACEQEDEQH/xAAbAAACAwEBAQAAAAAAAAAAAAADBAECBQAGB//EADwQAAEDAgQDBgQFBAEDBQAAAAEAAhEDIQQSMUEFUWETInGBkaEyQrHBUmLR8PEGFILhwhUjchZDkqKy/8QAGQEAAwEBAQAAAAAAAAAAAAAAAAECAwQF/8QAIREBAQEAAgMAAwEBAQAAAAAAAAERAiEDEjEEQVFxYSL/2gAMAwEAAhEDEQA/APqtNHalmOR2uWlAwVwghyuHJHooKnMhZ1GdAHzKEEPVw5A1JaqlivmUFBBFqiEQqFUATghOCO9CIVJAcEJzUyQqEJ6RYsVDSTRahlqYLmkqGkmoVHBBF+zVC1HchPKegFzVVS4qsJ6QrVfMgAqyAJnUtchK7UjHa9EFRACkFTh6ZFRcgB65L1PTbXIjXoIVkjMNerB6XDlOZIzGZdmQQ9TmSwDByIHpTOrtqJ4DOZTmQBUXdqnhaKXKMyC+uAgtx7ToQlsgy02VQpHF8YZT+I32AS7eME3ymErzkVOFrUcUMuSI4jOgXf3YKU5wXhTbqiXfWS7sQhmrKv2icpk1kN1VBLlEqsTohehkqQFIanhagBdkRAF0JgPKoIRChuCCRKkPVcqkNVEv2i7OqwrAIDsy5RC5INJoV4VF2dYtViqhVNRSHI01wplDL1Q1EaBC5UNZBfUQXORpGXYpUdi4WZWxkHRCq6RPeO3JYc/NlyNuHi3uicVxJdYOgbxqs/CYlsQ2XOOl9E/hKAaCHHNzJ36LOwfDQK7+yBDYl3IEmwC57by7reSTqGOxdMuBJ18Ois/E7E35BX7V1xoPxH7BApwXEyIG536paeD4Z7oIiDsTuESk8mxOiWfUc9zW3g7zACvTpBpI1O0lVsThljxKYc5oE6fRZVfGtBgEN/ESlKuJdVGUTlIIEa20KNgxrHiYFjcqg4h+VZf9uGkG5IEQppVXvsO60awFc58p8qLw41u06khEDklhXgCL+aO2qu3j5ONcvLx2GA5WlBBU5lozXJUEqFEoCVErlRxTAgKsgNKK0pGtChXaVyRnyENzU32aq5iwaksqs1Ee1DKeE5yoQplQ4qsLQ3BK4yplYbwUy4rzHHS+pUyNmGiSQo8nL1i/HPatDDvES4zGnUqzsSxgNR15/cLMxNA0KGYuBcYHgjB4cWmM1gb3Gi87K7elsTxUOjKPE6Fdhq8EAyJuSJuSNCdld7c7oADdDbluTCsaocSGxy8VMphcQql0NGm5QOGYMG8w3brf6K1bD3y3k69BvdMtYBtoPbxTg0HFsy1BckXA/UpLifGmNc0kx4Xnqr8TxfZReeR5TuAlaVGlUs+C7WQY6xyKN0ZglLHdrHKbSIzFMPf2bZ3069A1LANa+WDuQbn5RoYROGszHtXnuD4G3MD8XidvXdOfRV6NJzhD5Em5B0/LP3WjhnAMgAho/eqWeQXEzkaBa/23XUsWCCACRsefktNyM800zu3uRqOnRFo4rONEPC1TF7dF1Z/etCqVNh9jlaUm+sPNMipIXb4eezHJ5eOXRJUAqoVwt2KCVQohVYQFQFdqghSAjBogK5VUpYet8lDeFxcoLlg2Cc1DLEZyHKYDLUNzUcqhamkniXZWl3ILzH/UJfA3Mk9F6TjtM/2741IgLxlas2m+xktAlcv5HdkdPg+Wj8beHtLSSABIG8hB4ZLiA0khoHUGyQ4uztWkgmcpMcoS/Aqr2AS6C46Ry0XPO5XResevq4yGk/MBltbXbS+iH22Rt/iifCUtUxwJgnflN/5SWIxRbZ1x6kRaJWdqpDNWoXtu8gNIE6XPM+CYwTu6QHl4BsXGT/CRDC9oIPdc0OIOx6cldtBrG5g/TYEReBfqlb+jwfimCa7QyZ3tpzHJZzsL2bTJubtjUjn6o1HizQHhzTewI6aAHZYuN4g51SxmO6BzJPdaJ2TkA9JznP7IX3f0GoZ53916LDDmYDbm28WH76LN4XhOyYJgveZ53Opt5DyTuFq37Md4gy8k2k8hyEeyN/ZVIoZ3yZPIEe5ACd7FwbMQB7KbNM6k2HjrCHWqvgXAJ1Em/KP0VSZ2m9guxGcd0mfmdt5K+IcWhpHwyBKJQpy34rTc6T0CWrwTl1EQWnTXRP8A6RnDYiXEG/Mp6lZIYHCtaCNN9Sbja6aokwVr4+V49s+fGcuj7Apcl8PUO6MSvR4cpymxw8uPrcSFYKAVBerQJChVlcEBcLlLSuQbbc1VyopKE9ywbBvCHlV86gpAJz1wqqHsQDZMMr+qeJBrQ2YJv5BeJpvl1QgjNNhrbUn6LS/rLGntoOgH1XnMLUIJDjE6ea5fLe9dPjnWNNlV0EggiEJrWlrXGRfWYIP8oFPiADXCTLRPlN/stLB4k1KOmmgtHgueTO3RbvRB2POf8JNgHAQZMTffWyfYyWkExAiebufL+QlOIYUvDC4Q8EacpkKuJrZj2UnuCXR1uIO9okdUs0abfU7uRpEC7tYuBvt+qoM721GgAMAb3heSP5SD8W4SGwWm0EZTF73uQJ1R6HEQ2mB+JuUDZt7z1J+iqzIUpShVfBY/Ym+lpm56J/hbRn7Q/C2zPPV0cylalPO8MHzQXneNctuZW2zCZcoMWcO6TE7T5Xus/q1sXnsTDQTcD28f9pvAsEWHU2idgl6j81zJaNCQOcOEjw+qJW4e2pB+InS57oM6Cf3F0p9K/BMTiIMM71QEZpFmjafIlGbTLzrc3M28fBRh8EykJkCBJ/e8nZADnVSe6Ws0/M6NZExH6J2l/g1TFOb3KcENN3m4mdQNCQN+inB4E5iTLrzPimT2VJveIAsB58xrKiiHVHixawXMGC4fm6dFUTXMrOc5zWNEA2cd/JauGow0ZgJhZjuKMpmZAIGg19FerxB9SmHUwBrM7+Wy0lkZ2Wna1vJdTdKzMG54E1DPhoFoYd0iy6fx+XeMPNx6GJQjVXPCE5drkHFZXa5KNKYphIx2tUqGvXIDdchOajucguqLnbKhikrsygiUwDUcgFqYc1De8BMPBf1vh2mrb4sq8m2pBzRMRO+i9d/XDv8AuNLRctMn7LyWBaQXA77Fc3knddHC9QavhctU/hcwm8zpMkLU4TAYGtcesWG9vdZWIxjXvDgcxuHE6GQYTmBxbcxuLNJnUF2yxzrttvZ+pWMkvIBiLnWN55zKxOKhrAHN+J1+6fm380+93aONo8d/BKv/AKesc8yBaSTA1NuqznLtd49DcNw9M0S+qTc33m0g89z7JIQ5zniCAbBu3SyLj8KWtbRbGY955ERfSesTZFwmBDW30HUCUuVPiNgaJEc9TNvLp/CZ/tn1agJc4GRuRPSBKDScXa91g9+rh5aKcRii4kAQwQc+a0AwZ5i4unINeirYeaRaCCdxABm3okuHYZ7ZGpM30FgduaW4USHX0IAiZPiTot6nUFyCIbe567KPtK9RmY/Cdm3M8y7a+p1Iv0UYDjAIgXJ7pItGwJJ209UfFYtta5iNB/uw6I+FwDWiTla2LZj4iANU876G9dg0MMXOD3yYNp0Ak3GxTuKxYILWERoYImf2EHEvJaBo02i8ug3J6WXHCNyxp1i/mnOk/QuFUKT3OaNRqdbRYfVazcHlB7NwNrAry/EuGYim9rqJgXBMW8DzTXDePvactSmQY12tvBVyz9lym9xsdm5wiQDuAmcMQGwsKhiHvcXaSZJ8CtyhBbIXR+Nd5OfzzOKznKnZyiQFGdei4kspQrlypmKoDdAFaVysxq5LBrV7QqcyFWqJd1QrnbtJpUVasBJU6xSuPxhAVSaVuOxXElmV8eTug1aspYkrecZGF5WsH+sHxlcSb2hefoYskd62wPML2fE8GKrIOuy8jiuHOpvyk26Ll8/DL7Orw89mObhyW2FtfREpULAAamdNAE0HZaTgLTa+pFphTwrDS6M0WJIiZH+lxXqOyfT3D6cOM/K0H1+qFxrjYp0pmDycJuDa2409V2IPZuzn4YErx/8AUPEBXeG05JWfDjtXyuLO4xLgaUueXiWXAcXGzRvqvZYNuSkO0MuF3RfxgRoF5v8Aovg4YDWfMzFEag6tc77Ba+K4XWqn4oB8B7jZVy9dxPHc0DHcTZUIbmgfMwCZ8SDrP03VDw57gJlrdml1i0aA3ibptvD6WHjNBO518Q0cz5c1p4Oq0953dA56AQRedDZTy5X9KkjuHYMgCSe7aZIEDedNZ36IDsW55cxrjlOrgbHLpHMcyszE8UdiHltNxZQAykgQXd2IPSFpYOk2mwTamNSNY131ul8P61sDhHOs2Lc9+nkmmlrnmCHvFi7VrfyiRFr2VaGL7Q9yzLjW7/Lb/aJWxTaY5G4ga7XPIa3lCb2bfRaymSSZ/E467fdZGFxZeSZiAcs6G2sePIoOL4karSIMWhu0H5rlZzMJWa/UxeABIvrchH7OTI1+LcWbQw4dPfeQ3Lrp3iY5RHqnK9cOpMNnOgEuG4IlYuK4W6pBfqL32nW370WjhqYp0wG3tlERc39NE934nDODpbN357ArVp4fK0AbJbhLLZjYkCU92q9D8bh68d/rh8/PeWBhitAUuCC50Lrc4xeEN9cBDLpQXMughXYwrku8LkjejexDDEF9YoX92Vg3PZQFkcTq3TLaxWdj3XV8PqOfwkaiXq1CimyWxDwuiMQn1ysnHNJdIEhOvg7odRghTz4e0xfDl63S1JgL2EiW3kH5bR9lFeh2Zz7CS08pF9PFQyoRMHy2WJxTiZIy5j0iV4/PjZcenxssRx/iGZuXMeYDT/8Ao+Gy85hqgZWbn7zZh4G4/CTy0mNlpt4fIk+MIRwrXODR5nqTlH1Rw5T4OXG3t7OviRTaHOILsstYLC2nQCNglsRx19RvckC2a8AeCUdh2k5BL3QL6NEDSd0zhOEOI75EC+UCwPXmVnbIuS1nMecxJJc7Yk+87/6RxQqVQQScmpGxI0WvUwjRZ0HoPpzCCeNsZDWgj/EkD9+anbfisz6BhMO4CG0+ozGwdPLdPt4PfNVdJnew0mAEh/6lLbNY2QTdzrf/ABER6pTHcVdVHfykbQA1ottFyVXrS9o338SDe6wjL8zheOjcupWfh676j4M5DE5nGXciSfp0SGBBMSIE28bT9AvQcOaC1xcWjq4gAdL6ovXUE77o7zliDJ5C5/jVHdxc2gtaN5Ekgcxsg4biTWmRDo1cYj9wl+O8foMZ/wBtoc92kCB1JPJKQrTfEuLhkOs+2sxEC0gIHBe0rOzH4c3KIi9lj4HAurwTMEwegXucCwMaGtEQF1eLw73XP5PJnR9ogQFZqhogKIXoRw1JKDVqhVfWvCG83TJbtFBqqj3KAEycSpQ30eq5I2y+kSqdlGqKakFCqmVi2VL0njbiRqmntCA5k6KpMTe2K4ndLYgArWr4LVZtWkdgt5WWYSc0BZ+JqEmy0sRQi5Sbi1FOEiY10Oqy30mh99tOvVaOJqXWfiHg7Lj83inLuOnx+S8UYqsGjrCDwPhb3F1QDugwPL+UDESdbq2Gx7qbcrSQOU2K5J47xjqvknJtVKhpCx8iTF+QS1Tj9X5XZfCx9Vk4jihOsnxXUb357KfTO6fvvUNf9VqCe9rqdz5oD8UXG5J81SoQCJ9kOvVtYKsLRWObmhzsvU6LQ4c2kHS5wJ1j6QFkUXBw7wvsUZ2GIvGpSsGts8SDyWghkWzOuSdogwk3Vg2oQ8mo7SxkA8xslxhIgk+SvQoN15J8eH8Llz/rSoOBFj3d4kDncI+G4bmdLv8AHwSVG1pXouEYdzjJBjmt54e//XxjfN/PrR4XhovstdpkzohU6cBc62632TqfGPd+jVcTZK1X1X2bbqj0iT4JkP8A2VUqLGdhsJB7xJKe0Clpn/SvknQeZVxNA7SdAoLT4Kwadz6InZzbVUkmW+ahaIpxsuQDJI01VXWvdC7d2zQOqglx1Kyag1cS75Wz4rm1Tvr0VXzu70QnUbzJPgmSz64GqUrkumB5pylQGuXzKucHzgBAeZq083xHTZL1MMI5BelrYJl/ss3EUGt1mOv6KvafsvWvO4jDDZZ1XDdFv1sK53wA+iWxHBnBuYmeai8pfipLHnatNJ1KRW+cL0QKnDzqGn0spqpWDUdIuENheB3bfvmtp2B6IjOFPOjHEeFln6xXtXncj5ndHNV0fdeibwF50Z6lUPA3i5Yl6w/asOiXck00v5+i1WcEeRoB4ouH4K53SEevEe3JjBhOpT2EwRdYLYp8CHzHTyWpg+HtYNJ8Ff8Aif8ASXDuC3l1+gW9h6cCNAqihvEe/wDpXE8j9U80hW1xoLlMATql2sMi035fomjRjW3Vxv5BVha4VeTfXdSWZt45hFpdmBqZ6fqup1mg90eZCcidc2lGmiIyhubD836Krqxzd3zOysSdp01OnuqhIJA0v4WVHV3fKI6lXawdSfQKtSuGi5E8t/dUlGQnUqUAZnXA+p+y5MjIpnVCeyXanyRXYkNFyB4CShnFk6CB1KhouKbR+5XGtyb9ku6d7W2Qu0Hj528uaCOCry84ug1cUZtH+Vz6BCOIAEaTpO/khDFkGMp/y7v/ANRf1SwzDHSe84+Gi4UhPwg7273qSgNrE6AeMey6s47O+yWHo1Vros3X8IG3M7IVdp3yxF2xMoNNz9SbdZ2TDahiZHTb2Sw9Lf2pd8oEaW+yscPGtyfP22XV8WRbMJ5CSfRJOqPnQ+LjljwbqUsPR30w25DZPMD6IFbEg216KhDumuw/VUfSzG0z+7RZL1GgVMTJgA25WCmjVzI1TDAWuTuBH7HmtLC4cgAwB0MT6bJep6zwwkjumPzfomW0HTAaNrzHstCnQ3eQLbDT7IYqNNg5xvsAB67qpxTeRP8AsS6bg8wDy57pihQIEESOQ+7v0TBe0GwA84J8lBr3iQJ6SfIKpE2rdkNyPr7IgPISqHKD1/OMzj4M284ViQ4QQT/5OEejYEeqrC0u/GEmAdOW3O23qrUcLN3ZnnrZv6I/bZRoIH4R3R5mGhDq4l5gBpPIAzM7uJFh5J4WpFMGxMC3dpguPm7/AEjtpjTRvXU+aVex3/uPuPlbJPiRoq9p083SfYWlGDTjqkQBEeluiIAbSQNYjl47pPDkTrBNxqXR6fQrqlWTDXEn8okzexfePL2TI52U/EY9/bT1SmIygyAHOFu8Z/fuo7Owz+Q1J3tuT4SmKNSR3G28dPEgH3ATwg6dN7hJPlGnr+i5dVrOn4wI/CAT5zm6qEABrrXI8Gj/AJbKzHR8I8hc+fRLur/bfyuuYxzyBmyjcBusW3PRRGlXrVSQcx9T9tPqgGttLv8AEf8AI90BMPwwy5nS6DEEorabRlMa2EQCNtY+yYwgyk/UQI0JMn/XrsmXtLrgZnCJMnrMu0CYxbw0OOUGG5rknbSDI9ll0sWa/QDQHve1h7JDD7WNHxVBtZt/V2kqrw2bEyBpMnxJMewWU7GwSMs5dyevsiuf3AbQ7aBNuZi+vJAwarj4+GesTHm4gIJrucLB0bmxAPUzAUUXAgOjUxz2O58NoT1HBB3ecZge4jczzRgJUidgSZ5z12tvujUqE/W3ej7ehV6bgXQGgWmT3txzTNFoMm/dnUk+h2RgCGkEX3m1uZ3Pog1HNHza8rHoAN/VNnBggOJMGIHLz1VaeHBJDe7lMHebxNo95TwnUGjlk3gfF1nkrU6ovAzHTkJ6m8abyqVWBovLtoJAGkzAGX2XVMU6NhbZo+pRgFdRc4d9zQP8o3638o8FRhY02zOPk1sx1BJ9Fnms4vBk3bNzMbeatSl4cSYA1EC/76yg8MNrs+XL6E8o7xv6Qh1a0khpgbhojxJAHuVLaAbG/wD5X3O2mylw72UW+lzGgjlqmWK0aYbsJP45PnAku209U2DAlxufxWBJ07gk+6pSoRULZvEkwL+W/mSmjw9rQXGXXi9v5TLAhiWzMFzhYRqLzzJaPRFZiTuQ3owSdNcwUVKIA5AQMrYaLoYcAO6APrpzKZYlwJggWHOwncm9j6KlWTcnrcZQeeuvkZV8XUyCTLj4ka9bn3V2uMA2ExoI1nU6n1TGKdiYIix5ktk7Ezc+hROzyi7g0bRbx7zoB30amH4W+pvyt76+6UqVBnENAN+9qbeKBiezvIlwdraRb8zhLhOys9oBAcJPImInkwfcoVZ7s0FxvysNJ8fdc8BsfNPPQeW6R450n4QI8P4XKrsQ47gRtH6KEaH/2Q==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180975" y="133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2" name="Picture 18" descr="http://upload.wikimedia.org/wikipedia/commons/7/74/Black_Walnut_Juglans_nigra_Nut_2400px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3" t="10404" r="15343" b="14687"/>
          <a:stretch/>
        </p:blipFill>
        <p:spPr bwMode="auto">
          <a:xfrm>
            <a:off x="3581400" y="1527561"/>
            <a:ext cx="2580830" cy="235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cas.vanderbilt.edu/bioimages/j/wjuni--twchamber-pith15205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72" r="16750" b="33064"/>
          <a:stretch/>
        </p:blipFill>
        <p:spPr bwMode="auto">
          <a:xfrm>
            <a:off x="1655" y="5623308"/>
            <a:ext cx="4663157" cy="123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painetworks.com/photos/fp/fp0838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29543"/>
            <a:ext cx="2971800" cy="452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14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White Ash</a:t>
            </a:r>
            <a:br>
              <a:rPr lang="en-US" dirty="0"/>
            </a:br>
            <a:r>
              <a:rPr lang="en-US" sz="4000" i="1" dirty="0" err="1" smtClean="0"/>
              <a:t>Fraxinus</a:t>
            </a:r>
            <a:r>
              <a:rPr lang="en-US" sz="4000" i="1" dirty="0" smtClean="0"/>
              <a:t> </a:t>
            </a:r>
            <a:r>
              <a:rPr lang="en-US" sz="4000" i="1" dirty="0" err="1" smtClean="0"/>
              <a:t>americana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8194" name="Picture 2" descr="http://www.uwgb.edu/biodiversity/herbarium/trees/fraame_bark02_web400g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028243"/>
            <a:ext cx="3756849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upload.wikimedia.org/wikipedia/commons/a/a1/Fraxinus_americana_bud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8" t="8141" r="26171"/>
          <a:stretch/>
        </p:blipFill>
        <p:spPr bwMode="auto">
          <a:xfrm>
            <a:off x="7162800" y="152109"/>
            <a:ext cx="1981200" cy="670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ibiblio.org/openkey/intkey/images/Fraxinus_americana_leaf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324" y="2971800"/>
            <a:ext cx="3245177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dnr.state.oh.us/Portals/18/trees/imagetrees/ash_wh_bud_lg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7" t="7500" r="27007"/>
          <a:stretch/>
        </p:blipFill>
        <p:spPr bwMode="auto">
          <a:xfrm>
            <a:off x="914400" y="135833"/>
            <a:ext cx="990600" cy="378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52600" y="19812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 or U shaped bundle scars</a:t>
            </a:r>
          </a:p>
          <a:p>
            <a:r>
              <a:rPr lang="en-US" dirty="0" smtClean="0"/>
              <a:t>Compound leaf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61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Black C</a:t>
            </a:r>
            <a:r>
              <a:rPr lang="en-US" dirty="0" smtClean="0"/>
              <a:t>herry</a:t>
            </a:r>
            <a:br>
              <a:rPr lang="en-US" dirty="0" smtClean="0"/>
            </a:br>
            <a:r>
              <a:rPr lang="en-US" sz="4000" i="1" dirty="0" err="1" smtClean="0"/>
              <a:t>Prunus</a:t>
            </a:r>
            <a:r>
              <a:rPr lang="en-US" sz="4000" i="1" dirty="0" smtClean="0"/>
              <a:t> </a:t>
            </a:r>
            <a:r>
              <a:rPr lang="en-US" sz="4000" i="1" dirty="0" err="1" smtClean="0"/>
              <a:t>serotina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098" name="Picture 2" descr="http://everettj.people.cofc.edu/BIOL%20301%20Current%20Species%20Lists/Current%20Species%20Lists%20with%20Image%20Links/Images,%20Low%20resolution,%20August%202012/Species/Rosaceae,%20Prunus%20serotina%20young%20bar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2" r="4588"/>
          <a:stretch/>
        </p:blipFill>
        <p:spPr bwMode="auto">
          <a:xfrm>
            <a:off x="0" y="2895600"/>
            <a:ext cx="4847101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Black Cherry (Prunus serotina) b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462" y="3638550"/>
            <a:ext cx="428625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Black Cherry (Prunus serotina) fru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524000"/>
            <a:ext cx="428625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http://forestry.sfasu.edu/faculty/jstovall/dendro/images/tree_photos/prunsero/prunsero_leaf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61093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95600" y="1524000"/>
            <a:ext cx="144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Odor</a:t>
            </a:r>
          </a:p>
          <a:p>
            <a:r>
              <a:rPr lang="en-US" dirty="0" smtClean="0"/>
              <a:t>Lenticels</a:t>
            </a:r>
          </a:p>
          <a:p>
            <a:r>
              <a:rPr lang="en-US" dirty="0" smtClean="0"/>
              <a:t>Fruit</a:t>
            </a:r>
          </a:p>
          <a:p>
            <a:r>
              <a:rPr lang="en-US" dirty="0" smtClean="0"/>
              <a:t>Mite galls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56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Chokecherry</a:t>
            </a:r>
            <a:br>
              <a:rPr lang="en-US" sz="4000" dirty="0" smtClean="0"/>
            </a:br>
            <a:r>
              <a:rPr lang="en-US" sz="3600" i="1" dirty="0" err="1" smtClean="0"/>
              <a:t>Prunus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virginiana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pic>
        <p:nvPicPr>
          <p:cNvPr id="22530" name="Picture 2" descr="C:\Users\nlebedzinski\Pictures\ChokecherryLeaf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656" y="1219200"/>
            <a:ext cx="3352103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nlebedzinski\Pictures\ChokecherryFru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38862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C:\Users\nlebedzinski\Pictures\ChokecherryFlowers-518px-Prunus_virginiana_flower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00400"/>
            <a:ext cx="2847975" cy="329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86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Yellow </a:t>
            </a:r>
            <a:r>
              <a:rPr lang="en-US" dirty="0" smtClean="0"/>
              <a:t>Birch</a:t>
            </a:r>
            <a:br>
              <a:rPr lang="en-US" dirty="0" smtClean="0"/>
            </a:br>
            <a:r>
              <a:rPr lang="en-US" sz="4000" i="1" dirty="0" err="1" smtClean="0"/>
              <a:t>Betula</a:t>
            </a:r>
            <a:r>
              <a:rPr lang="en-US" sz="4000" i="1" dirty="0" smtClean="0"/>
              <a:t> </a:t>
            </a:r>
            <a:r>
              <a:rPr lang="en-US" sz="4000" i="1" dirty="0" err="1" smtClean="0"/>
              <a:t>alleghaniensis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 descr="Yellow Birch (Betula alleghaniensis) b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79310"/>
            <a:ext cx="333375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Yellow Birch (Betula alleghaniensis) bar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9" r="19312"/>
          <a:stretch/>
        </p:blipFill>
        <p:spPr bwMode="auto">
          <a:xfrm>
            <a:off x="249107" y="2810558"/>
            <a:ext cx="2542180" cy="357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florafinder.com/LargePhotos/D5/Betula_alleghaniensis-914E4B7EF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602315"/>
            <a:ext cx="3200400" cy="212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farm5.staticflickr.com/4015/4375133404_835fa89890_z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0" t="24889" b="20630"/>
          <a:stretch/>
        </p:blipFill>
        <p:spPr bwMode="auto">
          <a:xfrm>
            <a:off x="6248400" y="2014700"/>
            <a:ext cx="2762054" cy="130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9107" y="1688068"/>
            <a:ext cx="2113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Wintergreen scent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45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Grey Birch</a:t>
            </a:r>
            <a:br>
              <a:rPr lang="en-US" dirty="0"/>
            </a:br>
            <a:r>
              <a:rPr lang="en-US" sz="4000" i="1" dirty="0" err="1"/>
              <a:t>Betula</a:t>
            </a:r>
            <a:r>
              <a:rPr lang="en-US" sz="4000" i="1" dirty="0"/>
              <a:t> </a:t>
            </a:r>
            <a:r>
              <a:rPr lang="en-US" sz="4000" i="1" dirty="0" err="1" smtClean="0"/>
              <a:t>populifolia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pic>
        <p:nvPicPr>
          <p:cNvPr id="7172" name="Picture 4" descr="http://www.hort.cornell.edu/4hplants/Ornamentals/images/Gray%20Birch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5" r="16332"/>
          <a:stretch/>
        </p:blipFill>
        <p:spPr bwMode="auto">
          <a:xfrm>
            <a:off x="228600" y="0"/>
            <a:ext cx="2386462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upload.wikimedia.org/wikipedia/commons/2/2c/Betula_populifolia_leav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495799"/>
            <a:ext cx="2932809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farm5.staticflickr.com/4036/4374383923_a45cff4668_z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9" t="12622" b="28932"/>
          <a:stretch/>
        </p:blipFill>
        <p:spPr bwMode="auto">
          <a:xfrm>
            <a:off x="3048000" y="1447800"/>
            <a:ext cx="5856487" cy="282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94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White (Paper) Birch</a:t>
            </a:r>
            <a:br>
              <a:rPr lang="en-US" dirty="0" smtClean="0"/>
            </a:br>
            <a:r>
              <a:rPr lang="en-US" sz="4000" i="1" dirty="0" err="1" smtClean="0"/>
              <a:t>Betula</a:t>
            </a:r>
            <a:r>
              <a:rPr lang="en-US" sz="4000" i="1" dirty="0" smtClean="0"/>
              <a:t> </a:t>
            </a:r>
            <a:r>
              <a:rPr lang="en-US" sz="4000" i="1" dirty="0" err="1" smtClean="0"/>
              <a:t>papyrifera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 descr="http://www.ipfw.edu/native-trees/images/Birch,%20Paper,%20Bud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6" t="11308" r="43917"/>
          <a:stretch/>
        </p:blipFill>
        <p:spPr bwMode="auto">
          <a:xfrm>
            <a:off x="7239000" y="381000"/>
            <a:ext cx="1597211" cy="626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http://redbuttegarden.org/sites/default/files/Betula%20papyrifera%20Bark%20JWB12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48" y="1219200"/>
            <a:ext cx="3992150" cy="308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uwgb.edu/biodiversity/herbarium/trees/betpap_leaf02gf5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657600"/>
            <a:ext cx="2907183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www.vfthomas.com/checklistsMDI/Tracheophyta_eudicots/Betulaceaeimages/Betula_papyrifera_staminate_ament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235" y="1448533"/>
            <a:ext cx="2625402" cy="197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68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Black (Sweet) </a:t>
            </a:r>
            <a:r>
              <a:rPr lang="en-US" dirty="0" smtClean="0"/>
              <a:t>Birch</a:t>
            </a:r>
            <a:br>
              <a:rPr lang="en-US" dirty="0" smtClean="0"/>
            </a:br>
            <a:r>
              <a:rPr lang="en-US" sz="4000" i="1" dirty="0" err="1" smtClean="0"/>
              <a:t>Betula</a:t>
            </a:r>
            <a:r>
              <a:rPr lang="en-US" sz="4000" i="1" dirty="0" smtClean="0"/>
              <a:t> </a:t>
            </a:r>
            <a:r>
              <a:rPr lang="en-US" sz="4000" i="1" dirty="0" err="1" smtClean="0"/>
              <a:t>lenta</a:t>
            </a:r>
            <a:r>
              <a:rPr lang="en-US" sz="4000" i="1" dirty="0" smtClean="0"/>
              <a:t/>
            </a:r>
            <a:br>
              <a:rPr lang="en-US" sz="4000" i="1" dirty="0" smtClean="0"/>
            </a:b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1026" name="Picture 2" descr="http://people.duke.edu/~cwcook/trees/bele1703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71906"/>
            <a:ext cx="4354285" cy="326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Sweet Birch (Betula lenta) catk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95400"/>
            <a:ext cx="2886655" cy="21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weet Birch (Betula lenta) bar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582" y="838200"/>
            <a:ext cx="3129125" cy="235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newfs.s3.amazonaws.com/taxon-images-1000s1000/Betulaceae/betula-lenta-wb-atal-a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87" r="21306" b="29779"/>
          <a:stretch/>
        </p:blipFill>
        <p:spPr bwMode="auto">
          <a:xfrm>
            <a:off x="152400" y="4648200"/>
            <a:ext cx="4335966" cy="135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cas.vanderbilt.edu/bioimages/biohires/b/hbele--lf381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05649"/>
            <a:ext cx="2396759" cy="359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95600" y="38100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Wintergreen scent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19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Eastern Cottonwood</a:t>
            </a:r>
            <a:br>
              <a:rPr lang="en-US" sz="4000" dirty="0" smtClean="0"/>
            </a:br>
            <a:r>
              <a:rPr lang="en-US" sz="3600" i="1" dirty="0" err="1" smtClean="0"/>
              <a:t>Populus</a:t>
            </a:r>
            <a:r>
              <a:rPr lang="en-US" sz="3600" i="1" dirty="0" smtClean="0"/>
              <a:t> </a:t>
            </a:r>
            <a:r>
              <a:rPr lang="en-US" sz="3600" i="1" dirty="0" err="1"/>
              <a:t>deltoides</a:t>
            </a:r>
            <a:endParaRPr lang="en-US" sz="3600" i="1" dirty="0"/>
          </a:p>
        </p:txBody>
      </p:sp>
      <p:pic>
        <p:nvPicPr>
          <p:cNvPr id="3074" name="Picture 2" descr="http://www.uwgb.edu/biodiversity/herbarium/trees/popdel_leaf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040228"/>
            <a:ext cx="344218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forestryimages.org/images/768x512/54540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997" y="1563728"/>
            <a:ext cx="3282653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people.duke.edu/~jspippen/plants/populus-deltoides091031-0536durham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828800"/>
            <a:ext cx="3104565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fnanaturesearch.org/images/stories/ns/marked/M/162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5" t="23120" b="19229"/>
          <a:stretch/>
        </p:blipFill>
        <p:spPr bwMode="auto">
          <a:xfrm rot="5400000">
            <a:off x="-547523" y="1157123"/>
            <a:ext cx="3724275" cy="171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19600" y="41910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Flattened petioles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19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Envirothon </a:t>
            </a:r>
            <a:r>
              <a:rPr lang="en-US" dirty="0" smtClean="0"/>
              <a:t>Trees, </a:t>
            </a:r>
            <a:r>
              <a:rPr lang="en-US" dirty="0"/>
              <a:t>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3200" dirty="0"/>
              <a:t>Aspen (quaking, </a:t>
            </a:r>
            <a:r>
              <a:rPr lang="en-US" sz="3200" dirty="0" err="1"/>
              <a:t>bigtooth</a:t>
            </a:r>
            <a:r>
              <a:rPr lang="en-US" sz="3200" dirty="0"/>
              <a:t>)</a:t>
            </a:r>
          </a:p>
          <a:p>
            <a:r>
              <a:rPr lang="en-US" sz="3200" dirty="0"/>
              <a:t>Horse chestnut</a:t>
            </a:r>
          </a:p>
          <a:p>
            <a:r>
              <a:rPr lang="en-US" sz="3200" dirty="0"/>
              <a:t>American elm</a:t>
            </a:r>
          </a:p>
          <a:p>
            <a:r>
              <a:rPr lang="en-US" sz="3200" dirty="0"/>
              <a:t>American </a:t>
            </a:r>
            <a:r>
              <a:rPr lang="en-US" sz="3200" dirty="0" smtClean="0"/>
              <a:t>sycamore</a:t>
            </a:r>
          </a:p>
          <a:p>
            <a:r>
              <a:rPr lang="en-US" sz="3200" dirty="0" smtClean="0"/>
              <a:t>Maple (red, sugar, Norway, striped)</a:t>
            </a:r>
          </a:p>
          <a:p>
            <a:r>
              <a:rPr lang="en-US" sz="3200" dirty="0" smtClean="0"/>
              <a:t>Sassafras</a:t>
            </a:r>
            <a:endParaRPr lang="en-US" sz="3200" dirty="0"/>
          </a:p>
          <a:p>
            <a:endParaRPr lang="en-US" sz="3200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3200" dirty="0" smtClean="0"/>
              <a:t>American beech</a:t>
            </a:r>
          </a:p>
          <a:p>
            <a:r>
              <a:rPr lang="en-US" sz="3200" dirty="0" smtClean="0"/>
              <a:t>Flowering dogwood</a:t>
            </a:r>
          </a:p>
          <a:p>
            <a:r>
              <a:rPr lang="en-US" sz="3200" dirty="0" smtClean="0"/>
              <a:t>American chestnut</a:t>
            </a:r>
          </a:p>
          <a:p>
            <a:r>
              <a:rPr lang="en-US" sz="3200" dirty="0" smtClean="0"/>
              <a:t>American basswood</a:t>
            </a:r>
          </a:p>
          <a:p>
            <a:r>
              <a:rPr lang="en-US" sz="3200" dirty="0" smtClean="0"/>
              <a:t>American holly</a:t>
            </a:r>
          </a:p>
          <a:p>
            <a:r>
              <a:rPr lang="en-US" sz="3200" dirty="0" smtClean="0"/>
              <a:t>Tupelo or Black Gum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8294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Quaking Aspen</a:t>
            </a:r>
            <a:br>
              <a:rPr lang="en-US" sz="4000" dirty="0" smtClean="0"/>
            </a:br>
            <a:r>
              <a:rPr lang="en-US" sz="3600" i="1" dirty="0" err="1" smtClean="0"/>
              <a:t>Populus</a:t>
            </a:r>
            <a:r>
              <a:rPr lang="en-US" sz="3600" i="1" dirty="0" smtClean="0"/>
              <a:t> </a:t>
            </a:r>
            <a:r>
              <a:rPr lang="en-US" sz="3600" i="1" dirty="0" err="1"/>
              <a:t>tremuloides</a:t>
            </a:r>
            <a:endParaRPr lang="en-US" sz="3600" i="1" dirty="0"/>
          </a:p>
        </p:txBody>
      </p:sp>
      <p:pic>
        <p:nvPicPr>
          <p:cNvPr id="1026" name="Picture 2" descr="http://pbio209.pbworks.com/f/1204818720/leaev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289058"/>
            <a:ext cx="3156174" cy="252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eb.unbc.ca/~fsty201/plant_image.php?imagepath=SALICACEAE/Populus%20tremuloides-winter%20image-terminal%20bu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9" t="20934" r="35826"/>
          <a:stretch/>
        </p:blipFill>
        <p:spPr bwMode="auto">
          <a:xfrm>
            <a:off x="6988163" y="152399"/>
            <a:ext cx="1928343" cy="390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frenchhillpond.org/Images/Flora/Trees/Quaking%20Aspen%20(Populus%20trermuloides)%20Bark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1" r="14338"/>
          <a:stretch/>
        </p:blipFill>
        <p:spPr bwMode="auto">
          <a:xfrm>
            <a:off x="76200" y="1600200"/>
            <a:ext cx="5500667" cy="491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91200" y="1981200"/>
            <a:ext cx="1066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Sharp &amp; shiny buds</a:t>
            </a:r>
          </a:p>
          <a:p>
            <a:r>
              <a:rPr lang="en-US" dirty="0" smtClean="0"/>
              <a:t>Flattened petioles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/>
              <a:t>Bigtooth</a:t>
            </a:r>
            <a:r>
              <a:rPr lang="en-US" sz="4000" dirty="0" smtClean="0"/>
              <a:t> Aspen</a:t>
            </a:r>
            <a:br>
              <a:rPr lang="en-US" sz="4000" dirty="0" smtClean="0"/>
            </a:br>
            <a:r>
              <a:rPr lang="en-US" sz="3600" i="1" dirty="0" err="1" smtClean="0"/>
              <a:t>Populus</a:t>
            </a:r>
            <a:r>
              <a:rPr lang="en-US" sz="3600" i="1" dirty="0" smtClean="0"/>
              <a:t> </a:t>
            </a:r>
            <a:r>
              <a:rPr lang="en-US" sz="3600" i="1" dirty="0" err="1"/>
              <a:t>grandidentata</a:t>
            </a:r>
            <a:endParaRPr lang="en-US" sz="3600" i="1" dirty="0"/>
          </a:p>
        </p:txBody>
      </p:sp>
      <p:pic>
        <p:nvPicPr>
          <p:cNvPr id="2050" name="Picture 2" descr="http://newfs.s3.amazonaws.com/taxon-images-1000s1000/Salicaceae/populus-grandidentata-le-dkausen-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7" r="14263"/>
          <a:stretch/>
        </p:blipFill>
        <p:spPr bwMode="auto">
          <a:xfrm>
            <a:off x="5410200" y="3273370"/>
            <a:ext cx="3334215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dendro.cnre.vt.edu/dendrology/images/Populus%20grandidentata/twi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184554"/>
            <a:ext cx="2007177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dendro.cnre.vt.edu/dendrology/images/Populus%20grandidentata/bark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5" t="-68" r="13364" b="68"/>
          <a:stretch/>
        </p:blipFill>
        <p:spPr bwMode="auto">
          <a:xfrm>
            <a:off x="304800" y="1574954"/>
            <a:ext cx="2382186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dendro.cnre.vt.edu/dendrology/images/Populus%20grandidentata/flower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307" y="533400"/>
            <a:ext cx="1701840" cy="261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57800" y="16764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Dull &amp; dusty buds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668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Horse </a:t>
            </a:r>
            <a:r>
              <a:rPr lang="en-US" dirty="0" smtClean="0"/>
              <a:t>Chestnut </a:t>
            </a:r>
            <a:br>
              <a:rPr lang="en-US" dirty="0" smtClean="0"/>
            </a:br>
            <a:r>
              <a:rPr lang="en-US" sz="4000" i="1" dirty="0" err="1" smtClean="0"/>
              <a:t>Aesculus</a:t>
            </a:r>
            <a:r>
              <a:rPr lang="en-US" sz="4000" i="1" dirty="0" smtClean="0"/>
              <a:t> </a:t>
            </a:r>
            <a:r>
              <a:rPr lang="en-US" sz="4000" i="1" dirty="0" err="1" smtClean="0"/>
              <a:t>hippocastanum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122" name="Picture 2" descr="http://www.cas.vanderbilt.edu/bioimages/biohires/a/haehi--lf297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58593"/>
            <a:ext cx="48768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florafinder.com/LargePhotos/D7/Aesculus_hippocastanum-218F604F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411820"/>
            <a:ext cx="3406209" cy="226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nlebedzinski\Pictures\HorsechestnutFlowers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152370"/>
            <a:ext cx="2771775" cy="207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nlebedzinski\Pictures\Horse-chestnut-bud-open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019598"/>
            <a:ext cx="2024062" cy="305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nlebedzinski\Pictures\HorsechestnutOppBuds-imagesCALUHIY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0597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nlebedzinski\Pictures\HorsechestnutLeafScar-imagesCA7TAUX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307" y="1214114"/>
            <a:ext cx="261937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16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American Elm</a:t>
            </a:r>
            <a:br>
              <a:rPr lang="en-US" dirty="0"/>
            </a:br>
            <a:r>
              <a:rPr lang="en-US" sz="4000" i="1" dirty="0" err="1"/>
              <a:t>Ulmus</a:t>
            </a:r>
            <a:r>
              <a:rPr lang="en-US" sz="4000" i="1" dirty="0"/>
              <a:t> </a:t>
            </a:r>
            <a:r>
              <a:rPr lang="en-US" sz="4000" i="1" dirty="0" err="1" smtClean="0"/>
              <a:t>americana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8194" name="Picture 2" descr="http://www.cas.vanderbilt.edu/bioimages/biohires/u/hulam--br122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241174"/>
            <a:ext cx="228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people.duke.edu/~cwcook/trees/ulam95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08441"/>
            <a:ext cx="3810000" cy="28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American Elm (Ulmus americana)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6" t="11944"/>
          <a:stretch/>
        </p:blipFill>
        <p:spPr bwMode="auto">
          <a:xfrm>
            <a:off x="228600" y="1104900"/>
            <a:ext cx="3486299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American Elm (Ulmus americana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190625"/>
            <a:ext cx="25146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67200" y="4417304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Spongy bark</a:t>
            </a:r>
          </a:p>
          <a:p>
            <a:r>
              <a:rPr lang="en-US" dirty="0" smtClean="0"/>
              <a:t>Vase-shaped tree</a:t>
            </a:r>
          </a:p>
        </p:txBody>
      </p:sp>
      <p:pic>
        <p:nvPicPr>
          <p:cNvPr id="4098" name="Picture 2" descr="C:\Users\nlebedzinski\Pictures\AmerElmBarkX-sec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569" y="381000"/>
            <a:ext cx="1743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84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78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American Sycamore</a:t>
            </a:r>
            <a:r>
              <a:rPr lang="en-US" dirty="0"/>
              <a:t/>
            </a:r>
            <a:br>
              <a:rPr lang="en-US" dirty="0"/>
            </a:br>
            <a:r>
              <a:rPr lang="en-US" sz="4000" i="1" dirty="0" err="1"/>
              <a:t>Platanus</a:t>
            </a:r>
            <a:r>
              <a:rPr lang="en-US" sz="4000" i="1" dirty="0"/>
              <a:t> </a:t>
            </a:r>
            <a:r>
              <a:rPr lang="en-US" sz="4000" i="1" dirty="0" err="1" smtClean="0"/>
              <a:t>occidentalis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074" name="Picture 2" descr="http://www.cas.vanderbilt.edu/bioimages/biohires/p/hploc--br104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20044"/>
            <a:ext cx="3400020" cy="510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people.duke.edu/~cwcook/trees/ploc16014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5" r="19315" b="10559"/>
          <a:stretch/>
        </p:blipFill>
        <p:spPr bwMode="auto">
          <a:xfrm>
            <a:off x="0" y="0"/>
            <a:ext cx="1524000" cy="149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treeplantflowerid.com/documents/Sycamore_Leaf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5" t="5580" r="10603"/>
          <a:stretch/>
        </p:blipFill>
        <p:spPr bwMode="auto">
          <a:xfrm>
            <a:off x="5943600" y="1981200"/>
            <a:ext cx="2960815" cy="251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people.duke.edu/~cwcook/trees/ploc66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6990"/>
            <a:ext cx="2339503" cy="175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people.duke.edu/~cwcook/trees/ploc530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0" r="14159" b="10735"/>
          <a:stretch/>
        </p:blipFill>
        <p:spPr bwMode="auto">
          <a:xfrm>
            <a:off x="6096000" y="4648200"/>
            <a:ext cx="246928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forestry.sfasu.edu/faculty/jstovall/dendro/images/tree_photos/platocci/platocci_twig4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7" t="5909" r="19494"/>
          <a:stretch/>
        </p:blipFill>
        <p:spPr bwMode="auto">
          <a:xfrm>
            <a:off x="3810000" y="1490874"/>
            <a:ext cx="1676400" cy="522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38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Red </a:t>
            </a:r>
            <a:r>
              <a:rPr lang="en-US" sz="4000" dirty="0" smtClean="0"/>
              <a:t>Maple</a:t>
            </a:r>
            <a:br>
              <a:rPr lang="en-US" sz="4000" dirty="0" smtClean="0"/>
            </a:br>
            <a:r>
              <a:rPr lang="en-US" sz="3600" i="1" dirty="0" smtClean="0"/>
              <a:t>Acer </a:t>
            </a:r>
            <a:r>
              <a:rPr lang="en-US" sz="3600" i="1" dirty="0" err="1" smtClean="0"/>
              <a:t>rubrum</a:t>
            </a:r>
            <a:r>
              <a:rPr lang="en-US" sz="3600" i="1" dirty="0" smtClean="0"/>
              <a:t> </a:t>
            </a:r>
            <a:endParaRPr lang="en-US" dirty="0"/>
          </a:p>
        </p:txBody>
      </p:sp>
      <p:pic>
        <p:nvPicPr>
          <p:cNvPr id="1026" name="Picture 2" descr="http://upload.wikimedia.org/wikipedia/commons/thumb/f/f6/Acer_rubrum.jpg/220px-Acer_rubr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249" y="1807899"/>
            <a:ext cx="2645030" cy="302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2.bp.blogspot.com/_8zgZH-_DU0k/SfO5URunplI/AAAAAAAAA4Y/Xsp_sHgPH3s/s400/Red-Maple-Samara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42"/>
          <a:stretch/>
        </p:blipFill>
        <p:spPr bwMode="auto">
          <a:xfrm>
            <a:off x="3265715" y="3962400"/>
            <a:ext cx="2855076" cy="265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news.lternet.edu/sites/news.lternet.edu/files/imagecache/full_image/images/node2393img208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6"/>
          <a:stretch/>
        </p:blipFill>
        <p:spPr bwMode="auto">
          <a:xfrm>
            <a:off x="115482" y="1807899"/>
            <a:ext cx="3055366" cy="504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grayfoxtracking.com/news/wp-content/uploads/2010/02/red-mapl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16" y="15240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nlebedzinski\Pictures\RedMapleLeafInFall-imagesCARFRJW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017" y="165532"/>
            <a:ext cx="1399592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nlebedzinski\Pictures\RedMapleBranch-imagesCAWGLP5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40" y="152400"/>
            <a:ext cx="2060051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97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Red </a:t>
            </a:r>
            <a:r>
              <a:rPr lang="en-US" sz="4000" dirty="0" smtClean="0"/>
              <a:t>Maple</a:t>
            </a:r>
            <a:br>
              <a:rPr lang="en-US" sz="4000" dirty="0" smtClean="0"/>
            </a:br>
            <a:r>
              <a:rPr lang="en-US" sz="3600" i="1" dirty="0" smtClean="0"/>
              <a:t>Acer </a:t>
            </a:r>
            <a:r>
              <a:rPr lang="en-US" sz="3600" i="1" dirty="0" err="1" smtClean="0"/>
              <a:t>rubrum</a:t>
            </a:r>
            <a:r>
              <a:rPr lang="en-US" sz="3600" i="1" dirty="0" smtClean="0"/>
              <a:t> </a:t>
            </a:r>
            <a:endParaRPr lang="en-US" dirty="0"/>
          </a:p>
        </p:txBody>
      </p:sp>
      <p:pic>
        <p:nvPicPr>
          <p:cNvPr id="7170" name="Picture 2" descr="http://upload.wikimedia.org/wikipedia/commons/6/68/Acer_rubrum_'Red_Sunset'_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00" y="3048000"/>
            <a:ext cx="2699300" cy="359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naturewatch.ca/databases/plants/images/other/acer_rubrum_leaf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685800"/>
            <a:ext cx="25527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www.state.nj.us/dep/parksandforests/forest/community/images/56-RedMaplex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23"/>
          <a:stretch/>
        </p:blipFill>
        <p:spPr bwMode="auto">
          <a:xfrm>
            <a:off x="5694334" y="4038598"/>
            <a:ext cx="3217951" cy="274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www.biosurvey.ou.edu/wetland/images/Acer_rubrum_leav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922" y="1609725"/>
            <a:ext cx="2974774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nlebedzinski\Pictures\RedMapleBuds-imagesCA69G1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723865"/>
            <a:ext cx="229552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nlebedzinski\Pictures\RedMapleSamara.b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3923608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46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Sugar </a:t>
            </a:r>
            <a:r>
              <a:rPr lang="en-US" dirty="0" smtClean="0"/>
              <a:t>Maple</a:t>
            </a:r>
            <a:br>
              <a:rPr lang="en-US" dirty="0" smtClean="0"/>
            </a:br>
            <a:r>
              <a:rPr lang="en-US" sz="4000" i="1" dirty="0" smtClean="0"/>
              <a:t>Acer </a:t>
            </a:r>
            <a:r>
              <a:rPr lang="en-US" sz="4000" i="1" dirty="0" err="1" smtClean="0"/>
              <a:t>saccharum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 descr="http://www.cas.vanderbilt.edu/bioimages/biohires/a/hacsa3-lf112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81" y="4423793"/>
            <a:ext cx="3581400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as.vanderbilt.edu/bioimages/biohires/a/hacsa3-twleaf-scar3914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" r="30001"/>
          <a:stretch/>
        </p:blipFill>
        <p:spPr bwMode="auto">
          <a:xfrm>
            <a:off x="4191000" y="1574926"/>
            <a:ext cx="2160534" cy="501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http://upload.wikimedia.org/wikipedia/commons/0/01/Sugar_Maple_Acer_saccharum_Bark_Horizontal_3008px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18" y="1384176"/>
            <a:ext cx="3896563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classes.hortla.wsu.edu/hort231/List04/AcerSugarBudS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143000"/>
            <a:ext cx="2590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nlebedzinski\Pictures\SugarMapleSamara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191250" y="440055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8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Sugar </a:t>
            </a:r>
            <a:r>
              <a:rPr lang="en-US" dirty="0" smtClean="0"/>
              <a:t>Maple</a:t>
            </a:r>
            <a:br>
              <a:rPr lang="en-US" dirty="0" smtClean="0"/>
            </a:br>
            <a:r>
              <a:rPr lang="en-US" sz="4000" i="1" dirty="0" smtClean="0"/>
              <a:t>Acer </a:t>
            </a:r>
            <a:r>
              <a:rPr lang="en-US" sz="4000" i="1" dirty="0" err="1" smtClean="0"/>
              <a:t>saccharum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6" descr="http://potemkin.haywood.edu/hor/PLANT%20MATERIALS%20II/woody/buds_sugar%20mapl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" t="5559"/>
          <a:stretch/>
        </p:blipFill>
        <p:spPr bwMode="auto">
          <a:xfrm>
            <a:off x="5583936" y="4495800"/>
            <a:ext cx="3229896" cy="212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etc.usf.edu/clippix/pix/sugar-maple-trunk_medi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38" y="3429000"/>
            <a:ext cx="5099305" cy="339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classes.hortla.wsu.edu/hort231/List04/AcerSugarLeafS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911" y="1219200"/>
            <a:ext cx="2885768" cy="296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farm8.staticflickr.com/7143/6767033925_77b709a6cd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3" t="13598" r="57974" b="40583"/>
          <a:stretch/>
        </p:blipFill>
        <p:spPr bwMode="auto">
          <a:xfrm>
            <a:off x="228600" y="322071"/>
            <a:ext cx="1987983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nlebedzinski\Pictures\SugarMapleBark-imagesCAB1IJC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19200"/>
            <a:ext cx="2676525" cy="199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6096000" y="4495800"/>
            <a:ext cx="838200" cy="15388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64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Norway Maple</a:t>
            </a:r>
            <a:br>
              <a:rPr lang="en-US" dirty="0"/>
            </a:br>
            <a:r>
              <a:rPr lang="en-US" sz="4000" i="1" dirty="0"/>
              <a:t>Acer </a:t>
            </a:r>
            <a:r>
              <a:rPr lang="en-US" sz="4000" i="1" dirty="0" err="1" smtClean="0"/>
              <a:t>platanoides</a:t>
            </a:r>
            <a:r>
              <a:rPr lang="en-US" sz="4000" i="1" dirty="0" smtClean="0"/>
              <a:t/>
            </a:r>
            <a:br>
              <a:rPr lang="en-US" sz="4000" i="1" dirty="0" smtClean="0"/>
            </a:br>
            <a:endParaRPr lang="en-US" sz="4000" i="1" dirty="0"/>
          </a:p>
        </p:txBody>
      </p:sp>
      <p:pic>
        <p:nvPicPr>
          <p:cNvPr id="2052" name="Picture 4" descr="Norway Maple (Acer platanoides) leav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36" y="4145416"/>
            <a:ext cx="3443854" cy="258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mgc.allpostersimages.com/images/P-473-488-90/38/3815/M2QIF00Z/posters/jerome-wexler-norway-maple-tree-leaf-buds-acer-platanoides-north-ameri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2" y="228600"/>
            <a:ext cx="2725851" cy="363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19400" y="1817234"/>
            <a:ext cx="1258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Milky sap</a:t>
            </a:r>
            <a:endParaRPr lang="en-US" dirty="0"/>
          </a:p>
        </p:txBody>
      </p:sp>
      <p:pic>
        <p:nvPicPr>
          <p:cNvPr id="9218" name="Picture 2" descr="C:\Users\nlebedzinski\Pictures\NorwayMapleTrunk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219200"/>
            <a:ext cx="3160608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nlebedzinski\Pictures\NorwayMapleSamara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286000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94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Striped </a:t>
            </a:r>
            <a:r>
              <a:rPr lang="en-US" dirty="0" smtClean="0"/>
              <a:t>Maple</a:t>
            </a:r>
            <a:br>
              <a:rPr lang="en-US" dirty="0" smtClean="0"/>
            </a:br>
            <a:r>
              <a:rPr lang="en-US" sz="4000" i="1" dirty="0" smtClean="0"/>
              <a:t>Acer </a:t>
            </a:r>
            <a:r>
              <a:rPr lang="en-US" sz="4000" i="1" dirty="0" err="1" smtClean="0"/>
              <a:t>pensylvanicum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122" name="Picture 2" descr="http://images.kurowski.pl/foto/acer_pensylvanicu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6" r="15823"/>
          <a:stretch/>
        </p:blipFill>
        <p:spPr bwMode="auto">
          <a:xfrm>
            <a:off x="7151914" y="1599383"/>
            <a:ext cx="1992086" cy="527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farm6.staticflickr.com/5184/5682221270_8a800f3d7c_z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6" b="10561"/>
          <a:stretch/>
        </p:blipFill>
        <p:spPr bwMode="auto">
          <a:xfrm>
            <a:off x="0" y="4021818"/>
            <a:ext cx="6096000" cy="285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oregonstate.edu/dept/ldplants/images/acpe534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91" y="1198485"/>
            <a:ext cx="3603171" cy="252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33799" y="1219200"/>
            <a:ext cx="3429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AKA Goosefoot maple, </a:t>
            </a:r>
            <a:r>
              <a:rPr lang="en-US" b="1" dirty="0" err="1" smtClean="0"/>
              <a:t>Moosefoot</a:t>
            </a:r>
            <a:r>
              <a:rPr lang="en-US" b="1" dirty="0" smtClean="0"/>
              <a:t> maple</a:t>
            </a:r>
            <a:endParaRPr lang="en-US" dirty="0"/>
          </a:p>
        </p:txBody>
      </p:sp>
      <p:pic>
        <p:nvPicPr>
          <p:cNvPr id="10242" name="Picture 2" descr="C:\Users\nlebedzinski\Pictures\StripedMapleSamara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799" y="2057400"/>
            <a:ext cx="25812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05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096"/>
            <a:ext cx="8839200" cy="731104"/>
          </a:xfrm>
        </p:spPr>
        <p:txBody>
          <a:bodyPr>
            <a:normAutofit fontScale="90000"/>
          </a:bodyPr>
          <a:lstStyle/>
          <a:p>
            <a:r>
              <a:rPr lang="en-US" dirty="0"/>
              <a:t>Sassafras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i="1" dirty="0" err="1" smtClean="0"/>
              <a:t>Sassafras</a:t>
            </a:r>
            <a:r>
              <a:rPr lang="en-US" sz="4000" i="1" dirty="0" smtClean="0"/>
              <a:t> </a:t>
            </a:r>
            <a:r>
              <a:rPr lang="en-US" sz="4000" i="1" dirty="0" err="1" smtClean="0"/>
              <a:t>albidum</a:t>
            </a:r>
            <a:r>
              <a:rPr lang="en-US" sz="4000" i="1" dirty="0" smtClean="0"/>
              <a:t/>
            </a:r>
            <a:br>
              <a:rPr lang="en-US" sz="4000" i="1" dirty="0" smtClean="0"/>
            </a:br>
            <a:endParaRPr lang="en-US" sz="4000" i="1" dirty="0"/>
          </a:p>
        </p:txBody>
      </p:sp>
      <p:pic>
        <p:nvPicPr>
          <p:cNvPr id="3078" name="Picture 6" descr="Bark of mature sassafr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601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oregonstate.edu/dept/ldplants/images/saal77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0"/>
          <a:stretch/>
        </p:blipFill>
        <p:spPr bwMode="auto">
          <a:xfrm>
            <a:off x="4800600" y="4038600"/>
            <a:ext cx="3998884" cy="264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o.quizlet.com/i/EGrjlaKl5mdNS7yz0G0zbQ_m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"/>
          <a:stretch/>
        </p:blipFill>
        <p:spPr bwMode="auto">
          <a:xfrm>
            <a:off x="152400" y="1123484"/>
            <a:ext cx="2702262" cy="2017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www.catnapin.com/WildFlowers/TreeShrub/Sassafras,%20Sassafras%20albidum,%20Hill%20(2)_smal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008917"/>
            <a:ext cx="178369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assafras (Sassafras albidum)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2" t="5494" r="7186" b="5824"/>
          <a:stretch/>
        </p:blipFill>
        <p:spPr bwMode="auto">
          <a:xfrm>
            <a:off x="3200400" y="1158433"/>
            <a:ext cx="3042139" cy="236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00042" y="3049384"/>
            <a:ext cx="1917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Distinct flavor, scent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659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7813"/>
            <a:ext cx="8229600" cy="1143000"/>
          </a:xfrm>
        </p:spPr>
        <p:txBody>
          <a:bodyPr/>
          <a:lstStyle/>
          <a:p>
            <a:r>
              <a:rPr lang="en-US" sz="4000" dirty="0" smtClean="0"/>
              <a:t>American Beech</a:t>
            </a:r>
            <a:br>
              <a:rPr lang="en-US" sz="4000" dirty="0" smtClean="0"/>
            </a:br>
            <a:r>
              <a:rPr lang="en-US" sz="3600" i="1" dirty="0" err="1" smtClean="0"/>
              <a:t>Fagus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grandifolia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pic>
        <p:nvPicPr>
          <p:cNvPr id="23554" name="Picture 2" descr="C:\Users\nlebedzinski\Pictures\AmericanBeechTrunk-imagesCAJYCD7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20980"/>
            <a:ext cx="2526196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 descr="C:\Users\nlebedzinski\Pictures\AmericanBeechLeaf-imagesCAF8OHB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175260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C:\Users\nlebedzinski\Pictures\AmericanBeechFrui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155621"/>
            <a:ext cx="1709572" cy="256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5" descr="C:\Users\nlebedzinski\Pictures\AmericanBeechNut-imagesCAZB56Y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4798320"/>
            <a:ext cx="2571750" cy="192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C:\Users\nlebedzinski\Pictures\AmericanBeechTrunk-imagesCABGEXE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614" y="4155621"/>
            <a:ext cx="3429786" cy="256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9" name="Picture 7" descr="C:\Users\nlebedzinski\Pictures\AmericanBeechLeaves-imagesCA3QC7A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09194"/>
            <a:ext cx="25717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nlebedzinski\Desktop\beechtree.bm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528762"/>
            <a:ext cx="3241747" cy="242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82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Flowering </a:t>
            </a:r>
            <a:r>
              <a:rPr lang="en-US" dirty="0" smtClean="0"/>
              <a:t>Dogwood</a:t>
            </a:r>
            <a:br>
              <a:rPr lang="en-US" dirty="0" smtClean="0"/>
            </a:br>
            <a:r>
              <a:rPr lang="en-US" sz="4000" i="1" dirty="0" err="1" smtClean="0"/>
              <a:t>Cornus</a:t>
            </a:r>
            <a:r>
              <a:rPr lang="en-US" sz="4000" i="1" dirty="0" smtClean="0"/>
              <a:t> </a:t>
            </a:r>
            <a:r>
              <a:rPr lang="en-US" sz="4000" i="1" dirty="0" err="1"/>
              <a:t>florida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074" name="Picture 2" descr="http://farm8.staticflickr.com/7199/7154209274_5805308ee7_z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9" r="17126"/>
          <a:stretch/>
        </p:blipFill>
        <p:spPr bwMode="auto">
          <a:xfrm>
            <a:off x="5638800" y="3759655"/>
            <a:ext cx="3321612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forestry.sfasu.edu/faculty/jstovall/dendro/images/tree_photos/cornflor/cornflor_bark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763672"/>
            <a:ext cx="2057399" cy="309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ile:Flowering Dogwood Hybrid Cornus x Rutgersensis 'Rutdan' Buds 3264px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4" t="11105" b="7460"/>
          <a:stretch/>
        </p:blipFill>
        <p:spPr bwMode="auto">
          <a:xfrm>
            <a:off x="5624191" y="1170099"/>
            <a:ext cx="3387784" cy="233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image1.masterfile.com/em_w/03/34/21/861-03342132w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945945"/>
            <a:ext cx="1752600" cy="276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rebeccalernerwilderness.files.wordpress.com/2010/10/dsc0052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399"/>
            <a:ext cx="3063478" cy="234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nlebedzinski\Pictures\FloweringDogwoodFruit.bm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101" y="2077747"/>
            <a:ext cx="2250797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92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American C</a:t>
            </a:r>
            <a:r>
              <a:rPr lang="en-US" dirty="0" smtClean="0"/>
              <a:t>hestnut</a:t>
            </a:r>
            <a:br>
              <a:rPr lang="en-US" dirty="0" smtClean="0"/>
            </a:br>
            <a:r>
              <a:rPr lang="en-US" sz="4000" i="1" dirty="0" err="1" smtClean="0"/>
              <a:t>Castanea</a:t>
            </a:r>
            <a:r>
              <a:rPr lang="en-US" sz="4000" i="1" dirty="0" smtClean="0"/>
              <a:t> </a:t>
            </a:r>
            <a:r>
              <a:rPr lang="en-US" sz="4000" i="1" dirty="0" err="1"/>
              <a:t>dentata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9218" name="Picture 2" descr="American Chestnut (Castanea dentata) b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30" y="3657599"/>
            <a:ext cx="4259085" cy="32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merican Chestnut (Castanea dentata) bar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2" r="27300"/>
          <a:stretch/>
        </p:blipFill>
        <p:spPr bwMode="auto">
          <a:xfrm>
            <a:off x="6889163" y="6035"/>
            <a:ext cx="2057400" cy="348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American Chestnut (Castanea dentata) frui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1054"/>
            <a:ext cx="3128828" cy="235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classconnection.s3.amazonaws.com/125/flashcards/1782125/jpg/castanea-dentata_1134609652072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657600"/>
            <a:ext cx="3980968" cy="298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nlebedzinski\Pictures\American-Chestnut-frui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362074"/>
            <a:ext cx="2286210" cy="199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75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38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American </a:t>
            </a:r>
            <a:r>
              <a:rPr lang="en-US" dirty="0" smtClean="0"/>
              <a:t>Basswood (Linden) </a:t>
            </a:r>
            <a:r>
              <a:rPr lang="en-US" dirty="0"/>
              <a:t/>
            </a:r>
            <a:br>
              <a:rPr lang="en-US" dirty="0"/>
            </a:br>
            <a:r>
              <a:rPr lang="en-US" sz="4000" i="1" dirty="0" err="1" smtClean="0"/>
              <a:t>Tilia</a:t>
            </a:r>
            <a:r>
              <a:rPr lang="en-US" sz="4000" i="1" dirty="0" smtClean="0"/>
              <a:t> </a:t>
            </a:r>
            <a:r>
              <a:rPr lang="en-US" sz="4000" i="1" dirty="0" err="1"/>
              <a:t>americana</a:t>
            </a:r>
            <a:endParaRPr lang="en-US" sz="4000" i="1" dirty="0"/>
          </a:p>
        </p:txBody>
      </p:sp>
      <p:pic>
        <p:nvPicPr>
          <p:cNvPr id="11266" name="Picture 2" descr="http://4.bp.blogspot.com/_xT0CJ6Q_Ft4/S5RkhG2VVqI/AAAAAAAAAxw/Hur_dpGIi28/s320/IMG_158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3" t="11153" r="18786"/>
          <a:stretch/>
        </p:blipFill>
        <p:spPr bwMode="auto">
          <a:xfrm>
            <a:off x="6126742" y="856307"/>
            <a:ext cx="2460528" cy="309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extension.iastate.edu/forestry/iowa_trees/tree_id_photos/AMERICAN_BASSWOOD4_twig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47" b="38303"/>
          <a:stretch/>
        </p:blipFill>
        <p:spPr bwMode="auto">
          <a:xfrm>
            <a:off x="220301" y="4083169"/>
            <a:ext cx="4800600" cy="253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biology.missouristate.edu/Herbarium/Plants%20of%20the%20Interior%20Highlands/Flowers/Tilia%20americana,%20bar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083168"/>
            <a:ext cx="3556704" cy="266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www.ag.ndsu.edu/horticulture/DSC07970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8958"/>
            <a:ext cx="2042068" cy="257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www.sfrc.ufl.edu/extension/4h/trees/American_basswood/smbasswood_branch_lg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2" t="5688" r="6323" b="6751"/>
          <a:stretch/>
        </p:blipFill>
        <p:spPr bwMode="auto">
          <a:xfrm rot="5400000">
            <a:off x="2904708" y="1171805"/>
            <a:ext cx="2617096" cy="294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91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American </a:t>
            </a:r>
            <a:r>
              <a:rPr lang="en-US" dirty="0" smtClean="0"/>
              <a:t>Holly</a:t>
            </a:r>
            <a:br>
              <a:rPr lang="en-US" dirty="0" smtClean="0"/>
            </a:br>
            <a:r>
              <a:rPr lang="en-US" sz="4000" i="1" dirty="0" smtClean="0"/>
              <a:t>Ilex </a:t>
            </a:r>
            <a:r>
              <a:rPr lang="en-US" sz="4000" i="1" dirty="0" err="1"/>
              <a:t>o</a:t>
            </a:r>
            <a:r>
              <a:rPr lang="en-US" sz="4000" i="1" dirty="0" err="1" smtClean="0"/>
              <a:t>paca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 descr="File:IlexOpacaBark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3" r="18495"/>
          <a:stretch/>
        </p:blipFill>
        <p:spPr bwMode="auto">
          <a:xfrm>
            <a:off x="454450" y="304800"/>
            <a:ext cx="2293691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merican Holly (Ilex opaca)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3" r="11223"/>
          <a:stretch/>
        </p:blipFill>
        <p:spPr bwMode="auto">
          <a:xfrm>
            <a:off x="6248400" y="991986"/>
            <a:ext cx="2590799" cy="305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merican Holly (Ilex opaca) bar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109574"/>
            <a:ext cx="3657600" cy="274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American Holly (Ilex opaca)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3563" r="-1" b="4033"/>
          <a:stretch/>
        </p:blipFill>
        <p:spPr bwMode="auto">
          <a:xfrm>
            <a:off x="2895600" y="1371600"/>
            <a:ext cx="3129235" cy="268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nlebedzinski\Pictures\AmerHollyFlower.b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296" y="4659418"/>
            <a:ext cx="2858922" cy="21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9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57200" y="2778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Tupelo or Black Gum </a:t>
            </a:r>
            <a:br>
              <a:rPr lang="en-US" dirty="0" smtClean="0"/>
            </a:br>
            <a:r>
              <a:rPr lang="en-US" sz="4000" i="1" dirty="0" smtClean="0"/>
              <a:t>Nyssa </a:t>
            </a:r>
            <a:r>
              <a:rPr lang="en-US" sz="4000" i="1" dirty="0" err="1"/>
              <a:t>sylvatica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8196" name="Picture 4" descr="Blackgum (Nyssa sylvatica) b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508" y="4316000"/>
            <a:ext cx="3382888" cy="254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oregonstate.edu/dept/ldplants/images/nysy78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3779745" cy="294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Blackgum (Nyssa sylvatica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998" y="4316001"/>
            <a:ext cx="3352800" cy="251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Blackgum (Nyssa sylvatica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52400"/>
            <a:ext cx="2654180" cy="199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Blackgum (Nyssa sylvatica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07294"/>
            <a:ext cx="2667000" cy="200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54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aple">
  <a:themeElements>
    <a:clrScheme name="Maple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Map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ple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2347</TotalTime>
  <Words>817</Words>
  <Application>Microsoft Office PowerPoint</Application>
  <PresentationFormat>On-screen Show (4:3)</PresentationFormat>
  <Paragraphs>293</Paragraphs>
  <Slides>76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0" baseType="lpstr">
      <vt:lpstr>Arial</vt:lpstr>
      <vt:lpstr>Times New Roman</vt:lpstr>
      <vt:lpstr>Wingdings</vt:lpstr>
      <vt:lpstr>Maple</vt:lpstr>
      <vt:lpstr>Tree Identification</vt:lpstr>
      <vt:lpstr>Topics</vt:lpstr>
      <vt:lpstr>Binomial System</vt:lpstr>
      <vt:lpstr>Benefits of Binomial System</vt:lpstr>
      <vt:lpstr>Clues to Tree ID</vt:lpstr>
      <vt:lpstr>Leaves</vt:lpstr>
      <vt:lpstr>Leaf Anatomy</vt:lpstr>
      <vt:lpstr>Location Along Stem</vt:lpstr>
      <vt:lpstr>MAD Cap Horse Opposite Branching and Leaf Patterns</vt:lpstr>
      <vt:lpstr>Simple/Compound Leaf</vt:lpstr>
      <vt:lpstr>Simple &amp; Compound Leaves</vt:lpstr>
      <vt:lpstr>Leaf Shapes</vt:lpstr>
      <vt:lpstr>Leaf Venation</vt:lpstr>
      <vt:lpstr>Leaf Margins</vt:lpstr>
      <vt:lpstr>Leaf Tips/Bases</vt:lpstr>
      <vt:lpstr>Twigs &amp; Buds</vt:lpstr>
      <vt:lpstr>Twig &amp; Bud Structure</vt:lpstr>
      <vt:lpstr>Twig Leaf Scars</vt:lpstr>
      <vt:lpstr>Leaf &amp; Bundle Scars</vt:lpstr>
      <vt:lpstr>Buds</vt:lpstr>
      <vt:lpstr>Bud Types</vt:lpstr>
      <vt:lpstr>Hickory Buds</vt:lpstr>
      <vt:lpstr>Maple Buds</vt:lpstr>
      <vt:lpstr>Seeds &amp; Fruits</vt:lpstr>
      <vt:lpstr>Seeds &amp; Fruits, cont’d</vt:lpstr>
      <vt:lpstr>Bark - 1</vt:lpstr>
      <vt:lpstr>Bark - 2</vt:lpstr>
      <vt:lpstr>Bark - 3</vt:lpstr>
      <vt:lpstr>Tree Shapes</vt:lpstr>
      <vt:lpstr>Tree Location</vt:lpstr>
      <vt:lpstr>Using a Dichotomous Tree Key </vt:lpstr>
      <vt:lpstr>Example</vt:lpstr>
      <vt:lpstr>Important Terms</vt:lpstr>
      <vt:lpstr>Envirothon Trees</vt:lpstr>
      <vt:lpstr>Eastern White Pine  Pinus strobus  </vt:lpstr>
      <vt:lpstr>Red Pine Pinus resinosa</vt:lpstr>
      <vt:lpstr>Pitch Pine Pinus rigida </vt:lpstr>
      <vt:lpstr>Eastern hemlock Tsuga canadensis </vt:lpstr>
      <vt:lpstr>Balsam Fir Abies balsamea</vt:lpstr>
      <vt:lpstr>White Spruce Picea glauca</vt:lpstr>
      <vt:lpstr> Northern Red Oak  Quercus rubra</vt:lpstr>
      <vt:lpstr>White Oak Quercus alba </vt:lpstr>
      <vt:lpstr>Black Oak Quercus velutina</vt:lpstr>
      <vt:lpstr>Scarlet Oak Quercus coccinea</vt:lpstr>
      <vt:lpstr>Pignut Hickory Carya glabra</vt:lpstr>
      <vt:lpstr>Shagbark Hickory  Carya ovata </vt:lpstr>
      <vt:lpstr>Bitternut Hickory Carya cordiformis</vt:lpstr>
      <vt:lpstr>Butternut Juglans cinerea</vt:lpstr>
      <vt:lpstr>Black Walnut Juglans nigra </vt:lpstr>
      <vt:lpstr>White Ash Fraxinus americana </vt:lpstr>
      <vt:lpstr>Black Cherry Prunus serotina </vt:lpstr>
      <vt:lpstr>Chokecherry Prunus virginiana </vt:lpstr>
      <vt:lpstr>Yellow Birch Betula alleghaniensis </vt:lpstr>
      <vt:lpstr>Grey Birch Betula populifolia </vt:lpstr>
      <vt:lpstr>White (Paper) Birch Betula papyrifera </vt:lpstr>
      <vt:lpstr>Black (Sweet) Birch Betula lenta  </vt:lpstr>
      <vt:lpstr>Eastern Cottonwood Populus deltoides</vt:lpstr>
      <vt:lpstr>Envirothon Trees, cont’d</vt:lpstr>
      <vt:lpstr>Quaking Aspen Populus tremuloides</vt:lpstr>
      <vt:lpstr>Bigtooth Aspen Populus grandidentata</vt:lpstr>
      <vt:lpstr>Horse Chestnut  Aesculus hippocastanum </vt:lpstr>
      <vt:lpstr>American Elm Ulmus americana  </vt:lpstr>
      <vt:lpstr>American Sycamore Platanus occidentalis </vt:lpstr>
      <vt:lpstr>Red Maple Acer rubrum </vt:lpstr>
      <vt:lpstr>Red Maple Acer rubrum </vt:lpstr>
      <vt:lpstr>Sugar Maple Acer saccharum </vt:lpstr>
      <vt:lpstr>Sugar Maple Acer saccharum </vt:lpstr>
      <vt:lpstr>Norway Maple Acer platanoides </vt:lpstr>
      <vt:lpstr>Striped Maple Acer pensylvanicum </vt:lpstr>
      <vt:lpstr>Sassafras  Sassafras albidum </vt:lpstr>
      <vt:lpstr>American Beech Fagus grandifolia </vt:lpstr>
      <vt:lpstr>Flowering Dogwood Cornus florida </vt:lpstr>
      <vt:lpstr>American Chestnut Castanea dentata </vt:lpstr>
      <vt:lpstr>American Basswood (Linden)  Tilia americana</vt:lpstr>
      <vt:lpstr>American Holly Ilex opaca </vt:lpstr>
      <vt:lpstr>Tupelo or Black Gum  Nyssa sylvatica </vt:lpstr>
    </vt:vector>
  </TitlesOfParts>
  <Company>USDA-APHIS-PPQ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 Identification</dc:title>
  <dc:creator>amorris</dc:creator>
  <cp:lastModifiedBy>Rick</cp:lastModifiedBy>
  <cp:revision>220</cp:revision>
  <dcterms:created xsi:type="dcterms:W3CDTF">2010-03-12T13:52:20Z</dcterms:created>
  <dcterms:modified xsi:type="dcterms:W3CDTF">2015-08-19T10:55:26Z</dcterms:modified>
</cp:coreProperties>
</file>