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469" r:id="rId3"/>
    <p:sldId id="544" r:id="rId4"/>
    <p:sldId id="531" r:id="rId5"/>
    <p:sldId id="552" r:id="rId6"/>
    <p:sldId id="543" r:id="rId7"/>
    <p:sldId id="545" r:id="rId8"/>
    <p:sldId id="484" r:id="rId9"/>
    <p:sldId id="532" r:id="rId10"/>
    <p:sldId id="522" r:id="rId11"/>
    <p:sldId id="590" r:id="rId12"/>
    <p:sldId id="538" r:id="rId13"/>
    <p:sldId id="553" r:id="rId14"/>
    <p:sldId id="554" r:id="rId15"/>
    <p:sldId id="540" r:id="rId16"/>
    <p:sldId id="556" r:id="rId17"/>
    <p:sldId id="557" r:id="rId18"/>
    <p:sldId id="558" r:id="rId19"/>
    <p:sldId id="588" r:id="rId20"/>
    <p:sldId id="560" r:id="rId21"/>
    <p:sldId id="562" r:id="rId22"/>
    <p:sldId id="561" r:id="rId23"/>
    <p:sldId id="563" r:id="rId24"/>
    <p:sldId id="564" r:id="rId25"/>
    <p:sldId id="566" r:id="rId26"/>
    <p:sldId id="485" r:id="rId27"/>
    <p:sldId id="568" r:id="rId28"/>
    <p:sldId id="549" r:id="rId29"/>
    <p:sldId id="570" r:id="rId30"/>
    <p:sldId id="550" r:id="rId31"/>
    <p:sldId id="571" r:id="rId32"/>
    <p:sldId id="551" r:id="rId33"/>
    <p:sldId id="548" r:id="rId34"/>
    <p:sldId id="573" r:id="rId35"/>
    <p:sldId id="574" r:id="rId36"/>
    <p:sldId id="575" r:id="rId37"/>
    <p:sldId id="577" r:id="rId38"/>
    <p:sldId id="589" r:id="rId39"/>
    <p:sldId id="583" r:id="rId40"/>
    <p:sldId id="586" r:id="rId41"/>
    <p:sldId id="587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Gill Sans M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39966"/>
    <a:srgbClr val="FF3300"/>
    <a:srgbClr val="006600"/>
    <a:srgbClr val="FFFF00"/>
    <a:srgbClr val="000099"/>
    <a:srgbClr val="A5D3AE"/>
    <a:srgbClr val="ACE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F3EABE6-4AE8-4FA0-8ADB-B6736325E6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158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A01992C-500C-42E7-B1F2-6C3259AD57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799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991162-4F51-47F7-9730-FC1B9660BF08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107ECE4-5577-4173-8249-48287C6A8FE4}" type="slidenum">
              <a:rPr lang="en-US" altLang="en-US"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ea typeface="MS PGothic" pitchFamily="34" charset="-128"/>
              </a:rPr>
              <a:t>Many of you have known us for a little while now, and have probably seen us grow. We’re up to </a:t>
            </a:r>
            <a:r>
              <a:rPr lang="en-US" altLang="en-US" sz="1600" b="1" smtClean="0">
                <a:ea typeface="MS PGothic" pitchFamily="34" charset="-128"/>
              </a:rPr>
              <a:t>105 properties across the State now…</a:t>
            </a:r>
          </a:p>
          <a:p>
            <a:pPr eaLnBrk="1" hangingPunct="1"/>
            <a:endParaRPr lang="en-US" altLang="en-US" sz="1600" b="1" smtClean="0">
              <a:ea typeface="MS PGothic" pitchFamily="34" charset="-128"/>
            </a:endParaRPr>
          </a:p>
          <a:p>
            <a:pPr eaLnBrk="1" hangingPunct="1"/>
            <a:r>
              <a:rPr lang="en-US" altLang="en-US" sz="1600" b="1" smtClean="0">
                <a:ea typeface="MS PGothic" pitchFamily="34" charset="-128"/>
              </a:rPr>
              <a:t>GOAL: WHO WE ARE, WHAT WE DO AND WHERE WE’RE GOING...</a:t>
            </a:r>
            <a:r>
              <a:rPr lang="en-US" altLang="en-US" smtClean="0">
                <a:ea typeface="MS PGothic" pitchFamily="34" charset="-128"/>
              </a:rPr>
              <a:t> </a:t>
            </a:r>
          </a:p>
          <a:p>
            <a:pPr eaLnBrk="1" hangingPunct="1"/>
            <a:endParaRPr lang="en-US" altLang="en-US" smtClean="0">
              <a:ea typeface="MS PGothic" pitchFamily="34" charset="-128"/>
            </a:endParaRPr>
          </a:p>
          <a:p>
            <a:pPr eaLnBrk="1" hangingPunct="1"/>
            <a:r>
              <a:rPr lang="en-US" altLang="en-US" b="1" smtClean="0">
                <a:ea typeface="MS PGothic" pitchFamily="34" charset="-128"/>
              </a:rPr>
              <a:t>WHAT ARE SOME OF OUR PROPERTIES?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0A6BD8-16A8-4DCB-BEFE-53954826E617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Also introduced. Deliberately or accidentally.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024436-DAAC-481F-8293-1188194DED21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1/3 of Massachusetts plants are not native. Of these only 10% are considered invasive in natural areas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8A88E9C6-0F8D-4700-BA94-43CEB1718FE6}" type="slidenum">
              <a:rPr lang="en-US" altLang="en-US" smtClean="0">
                <a:latin typeface="Arial" charset="0"/>
              </a:rPr>
              <a:pPr eaLnBrk="1" hangingPunct="1"/>
              <a:t>13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Eradication – completely remove (including seed bank) with low likelihood for reinvasion</a:t>
            </a:r>
          </a:p>
          <a:p>
            <a:r>
              <a:rPr lang="en-US" altLang="en-US" smtClean="0"/>
              <a:t>Suppression – below a threshold that mitigates harm or impact</a:t>
            </a:r>
          </a:p>
          <a:p>
            <a:r>
              <a:rPr lang="en-US" altLang="en-US" smtClean="0"/>
              <a:t>Contain – prevent them from getting into uninvaded areas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015F3115-E804-4ABC-9CD3-7A23FAC4F982}" type="slidenum">
              <a:rPr lang="en-US" altLang="en-US" smtClean="0">
                <a:latin typeface="Arial" charset="0"/>
              </a:rPr>
              <a:pPr eaLnBrk="1" hangingPunct="1"/>
              <a:t>24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93B24-2DB6-4374-9728-C17F2559464E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23B32701-B030-4643-93E7-51552E5ED29C}" type="slidenum">
              <a:rPr lang="en-US" altLang="en-US" smtClean="0">
                <a:latin typeface="Arial" charset="0"/>
              </a:rPr>
              <a:pPr eaLnBrk="1" hangingPunct="1"/>
              <a:t>36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Invasive plants present on all of our reservations, but to varying extents. What is the history of the property? Agricultural use, buildings, woodlot, pasture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ED36E181-9305-4F7A-8ED9-5B1B42807E69}" type="slidenum">
              <a:rPr lang="en-US" altLang="en-US" smtClean="0">
                <a:latin typeface="Arial" charset="0"/>
              </a:rPr>
              <a:pPr eaLnBrk="1" hangingPunct="1"/>
              <a:t>41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1A4C9-3FB2-4126-BEF8-26D3B3D089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05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1EE0B-214C-459F-AA59-C84C0EEB68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4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DE9C5-88AF-4F81-B3BB-D94672DB07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31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D10F4-B561-41D1-AE53-9B55EA6325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68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5CAB-6CBA-447D-8EC2-5D8DED183B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11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6AC3C-F4B1-4CEF-97F8-6CFC1F8835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37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63C5A-4DED-4AD4-B506-92D70FE4C3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98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ADE09-2BA5-407A-9539-B3F86D9A07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67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9D81C-512C-4078-88CB-C852DB0036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58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6CE60-8BD5-46DC-BEE7-56A8BBE4B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55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F1993-7681-42AB-8054-82309F82FB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738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0948E-2D46-4CE1-AE09-9BE1E116C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698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4841A-C1D8-40AD-B316-0E313E1FEA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69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9EEE6-D0EA-4B5E-9DCA-ECAA29468F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04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D3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65C11B0-0FA0-4AEF-87E6-B6CF8CF3A3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gif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chemeClr val="tx1"/>
                </a:solidFill>
                <a:latin typeface="Gill Sans MT" pitchFamily="34" charset="0"/>
              </a:rPr>
              <a:t>Invasive </a:t>
            </a:r>
            <a:r>
              <a:rPr lang="en-US" altLang="en-US" sz="3200" b="1" dirty="0" smtClean="0">
                <a:solidFill>
                  <a:schemeClr val="tx1"/>
                </a:solidFill>
                <a:latin typeface="Gill Sans MT" pitchFamily="34" charset="0"/>
              </a:rPr>
              <a:t>Species </a:t>
            </a:r>
            <a:r>
              <a:rPr lang="en-US" altLang="en-US" sz="3200" b="1" dirty="0">
                <a:solidFill>
                  <a:schemeClr val="tx1"/>
                </a:solidFill>
                <a:latin typeface="Gill Sans MT" pitchFamily="34" charset="0"/>
              </a:rPr>
              <a:t>on Land Trust </a:t>
            </a:r>
            <a:r>
              <a:rPr lang="en-US" altLang="en-US" sz="3200" b="1" dirty="0" smtClean="0">
                <a:solidFill>
                  <a:schemeClr val="tx1"/>
                </a:solidFill>
                <a:latin typeface="Gill Sans MT" pitchFamily="34" charset="0"/>
              </a:rPr>
              <a:t>Lands </a:t>
            </a:r>
            <a:br>
              <a:rPr lang="en-US" altLang="en-US" sz="3200" b="1" dirty="0" smtClean="0">
                <a:solidFill>
                  <a:schemeClr val="tx1"/>
                </a:solidFill>
                <a:latin typeface="Gill Sans MT" pitchFamily="34" charset="0"/>
              </a:rPr>
            </a:br>
            <a:r>
              <a:rPr lang="en-US" altLang="en-US" sz="3200" b="1" dirty="0" smtClean="0">
                <a:solidFill>
                  <a:schemeClr val="tx1"/>
                </a:solidFill>
                <a:latin typeface="Gill Sans MT" pitchFamily="34" charset="0"/>
              </a:rPr>
              <a:t>What </a:t>
            </a:r>
            <a:r>
              <a:rPr lang="en-US" altLang="en-US" sz="3200" b="1" dirty="0">
                <a:solidFill>
                  <a:schemeClr val="tx1"/>
                </a:solidFill>
                <a:latin typeface="Gill Sans MT" pitchFamily="34" charset="0"/>
              </a:rPr>
              <a:t>can land trusts do?</a:t>
            </a:r>
            <a:endParaRPr lang="en-US" altLang="en-US" sz="3200" b="1" dirty="0" smtClean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752600" y="5689600"/>
            <a:ext cx="54270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Gill Sans MT" pitchFamily="34" charset="0"/>
              </a:rPr>
              <a:t>Dr. Julie </a:t>
            </a:r>
            <a:r>
              <a:rPr lang="en-US" altLang="en-US" dirty="0" smtClean="0">
                <a:latin typeface="Gill Sans MT" pitchFamily="34" charset="0"/>
              </a:rPr>
              <a:t>Richburg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latin typeface="Gill Sans MT" pitchFamily="34" charset="0"/>
              </a:rPr>
              <a:t>Regional Ecologist, The Trustees</a:t>
            </a:r>
            <a:endParaRPr lang="en-US" altLang="en-US" dirty="0">
              <a:latin typeface="Gill Sans MT" pitchFamily="34" charset="0"/>
            </a:endParaRPr>
          </a:p>
        </p:txBody>
      </p:sp>
      <p:pic>
        <p:nvPicPr>
          <p:cNvPr id="2053" name="Picture 13" descr="berth09JMR"/>
          <p:cNvPicPr>
            <a:picLocks noChangeAspect="1" noChangeArrowheads="1"/>
          </p:cNvPicPr>
          <p:nvPr/>
        </p:nvPicPr>
        <p:blipFill>
          <a:blip r:embed="rId3">
            <a:lum bright="-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4876800" cy="3298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14" descr="Untitled-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4"/>
          <a:stretch>
            <a:fillRect/>
          </a:stretch>
        </p:blipFill>
        <p:spPr bwMode="auto">
          <a:xfrm>
            <a:off x="4953000" y="2182813"/>
            <a:ext cx="4191000" cy="33115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16" descr="AlliarPet4-LowRes_MJord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219200"/>
            <a:ext cx="3200400" cy="2286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rusteesT_Left_PMS382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" y="152400"/>
            <a:ext cx="1344691" cy="1048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4343400" cy="3657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Gill Sans MT" pitchFamily="34" charset="0"/>
              </a:rPr>
              <a:t>Land Trust information</a:t>
            </a:r>
          </a:p>
          <a:p>
            <a:pPr eaLnBrk="1" hangingPunct="1"/>
            <a:endParaRPr lang="en-US" altLang="en-US" dirty="0" smtClean="0">
              <a:latin typeface="Gill Sans MT" pitchFamily="34" charset="0"/>
            </a:endParaRPr>
          </a:p>
          <a:p>
            <a:pPr eaLnBrk="1" hangingPunct="1"/>
            <a:r>
              <a:rPr lang="en-US" altLang="en-US" dirty="0" smtClean="0">
                <a:latin typeface="Gill Sans MT" pitchFamily="34" charset="0"/>
              </a:rPr>
              <a:t>Deciding what to do</a:t>
            </a:r>
          </a:p>
          <a:p>
            <a:pPr eaLnBrk="1" hangingPunct="1"/>
            <a:endParaRPr lang="en-US" altLang="en-US" dirty="0" smtClean="0">
              <a:latin typeface="Gill Sans MT" pitchFamily="34" charset="0"/>
            </a:endParaRPr>
          </a:p>
          <a:p>
            <a:pPr eaLnBrk="1" hangingPunct="1"/>
            <a:r>
              <a:rPr lang="en-US" altLang="en-US" dirty="0" smtClean="0">
                <a:latin typeface="Gill Sans MT" pitchFamily="34" charset="0"/>
              </a:rPr>
              <a:t>Invasive species projects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838200" y="490538"/>
            <a:ext cx="337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Gill Sans MT" pitchFamily="34" charset="0"/>
              </a:rPr>
              <a:t>What I’ll cover:</a:t>
            </a:r>
          </a:p>
        </p:txBody>
      </p:sp>
      <p:pic>
        <p:nvPicPr>
          <p:cNvPr id="4100" name="Picture 5" descr="DSCN0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38862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5394325" y="6416675"/>
            <a:ext cx="2636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Gill Sans MT" pitchFamily="34" charset="0"/>
              </a:rPr>
              <a:t>Chapel Brook Reservation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50825"/>
            <a:ext cx="7772400" cy="1470025"/>
          </a:xfrm>
        </p:spPr>
        <p:txBody>
          <a:bodyPr/>
          <a:lstStyle/>
          <a:p>
            <a:r>
              <a:rPr lang="en-US" dirty="0" smtClean="0"/>
              <a:t>What is a land trust?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795278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Massachusetts is home to the country’s first land trusts, arising during the </a:t>
            </a:r>
            <a:r>
              <a:rPr lang="en-US" sz="3200" dirty="0" smtClean="0"/>
              <a:t>late1800s </a:t>
            </a:r>
            <a:r>
              <a:rPr lang="en-US" sz="3200" dirty="0"/>
              <a:t>to protect land for public use.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" y="2514600"/>
            <a:ext cx="8208963" cy="3125788"/>
            <a:chOff x="533400" y="609600"/>
            <a:chExt cx="8208963" cy="312578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33400" y="2362200"/>
              <a:ext cx="8077200" cy="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8" name="TextBox 1"/>
            <p:cNvSpPr txBox="1">
              <a:spLocks noChangeArrowheads="1"/>
            </p:cNvSpPr>
            <p:nvPr/>
          </p:nvSpPr>
          <p:spPr bwMode="auto">
            <a:xfrm rot="-3162054">
              <a:off x="531019" y="2669381"/>
              <a:ext cx="98583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/>
                <a:t>1890</a:t>
              </a:r>
            </a:p>
          </p:txBody>
        </p:sp>
        <p:sp>
          <p:nvSpPr>
            <p:cNvPr id="9" name="TextBox 4"/>
            <p:cNvSpPr txBox="1">
              <a:spLocks noChangeArrowheads="1"/>
            </p:cNvSpPr>
            <p:nvPr/>
          </p:nvSpPr>
          <p:spPr bwMode="auto">
            <a:xfrm rot="-3162054">
              <a:off x="3518694" y="2651919"/>
              <a:ext cx="987425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/>
                <a:t>1900</a:t>
              </a:r>
            </a:p>
          </p:txBody>
        </p:sp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 rot="-3162054">
              <a:off x="6261894" y="2693194"/>
              <a:ext cx="987425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/>
                <a:t>1910</a:t>
              </a:r>
            </a:p>
          </p:txBody>
        </p:sp>
        <p:pic>
          <p:nvPicPr>
            <p:cNvPr id="11" name="Picture 11" descr="TrusteesLogo3x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609600"/>
              <a:ext cx="152400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6525" y="914400"/>
              <a:ext cx="985838" cy="128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1096963"/>
              <a:ext cx="2387600" cy="80803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446338"/>
              <a:ext cx="1166813" cy="128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 descr="H:\My Documents\Temp\logo-green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900" y="2420938"/>
              <a:ext cx="1981200" cy="895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-76200" y="5638800"/>
            <a:ext cx="9220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en-US" kern="0" dirty="0" smtClean="0"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kern="0" dirty="0" smtClean="0">
                <a:latin typeface="Tahoma" pitchFamily="34" charset="0"/>
              </a:rPr>
              <a:t>(TTOR 1891, </a:t>
            </a:r>
            <a:r>
              <a:rPr lang="en-US" altLang="en-US" sz="2400" kern="0" dirty="0">
                <a:latin typeface="Tahoma" pitchFamily="34" charset="0"/>
              </a:rPr>
              <a:t>Sierra Club </a:t>
            </a:r>
            <a:r>
              <a:rPr lang="en-US" altLang="en-US" sz="2400" kern="0" dirty="0" smtClean="0">
                <a:latin typeface="Tahoma" pitchFamily="34" charset="0"/>
              </a:rPr>
              <a:t>1892, </a:t>
            </a:r>
            <a:r>
              <a:rPr lang="en-US" altLang="en-US" sz="2400" kern="0" dirty="0">
                <a:latin typeface="Tahoma" pitchFamily="34" charset="0"/>
              </a:rPr>
              <a:t>MAS </a:t>
            </a:r>
            <a:r>
              <a:rPr lang="en-US" altLang="en-US" sz="2400" kern="0" dirty="0" smtClean="0">
                <a:latin typeface="Tahoma" pitchFamily="34" charset="0"/>
              </a:rPr>
              <a:t>1896, </a:t>
            </a:r>
            <a:r>
              <a:rPr lang="en-US" altLang="en-US" sz="2400" kern="0" dirty="0">
                <a:latin typeface="Tahoma" pitchFamily="34" charset="0"/>
              </a:rPr>
              <a:t>USFS </a:t>
            </a:r>
            <a:r>
              <a:rPr lang="en-US" altLang="en-US" sz="2400" kern="0" dirty="0" smtClean="0">
                <a:latin typeface="Tahoma" pitchFamily="34" charset="0"/>
              </a:rPr>
              <a:t>1905, NPS 1916)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kern="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37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Map 2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"/>
            <a:ext cx="9144000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Trustees_logo_LowRes_thum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838200"/>
            <a:ext cx="1752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</a:rPr>
              <a:t>110+ reservations &amp; growing!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Gill Sans MT" pitchFamily="34" charset="0"/>
              </a:rPr>
              <a:t>More than 25,000 acres +19,000 acres in CRs</a:t>
            </a:r>
          </a:p>
        </p:txBody>
      </p:sp>
      <p:pic>
        <p:nvPicPr>
          <p:cNvPr id="7" name="Picture 6" descr="trusteesT_Left_PMS382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7" y="4114800"/>
            <a:ext cx="3556969" cy="277366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457200" y="1981200"/>
            <a:ext cx="7315200" cy="4267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kern="0" dirty="0" smtClean="0"/>
              <a:t>National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kern="0" dirty="0" smtClean="0"/>
              <a:t>Statewide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kern="0" dirty="0" smtClean="0"/>
              <a:t>Regional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kern="0" dirty="0" smtClean="0"/>
              <a:t>Local</a:t>
            </a:r>
            <a:endParaRPr lang="en-US" kern="0" dirty="0"/>
          </a:p>
        </p:txBody>
      </p:sp>
      <p:sp>
        <p:nvSpPr>
          <p:cNvPr id="4" name="Rectangle 3"/>
          <p:cNvSpPr/>
          <p:nvPr/>
        </p:nvSpPr>
        <p:spPr>
          <a:xfrm>
            <a:off x="304800" y="5581471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Currently there are over 140 land trusts in the Commonwealth.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3276600"/>
            <a:ext cx="1352550" cy="1200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36534"/>
            <a:ext cx="2387600" cy="80803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84531"/>
            <a:ext cx="2206625" cy="10985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3124200"/>
            <a:ext cx="166687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Greater Worcester Land Trust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3814330"/>
            <a:ext cx="7810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http://badge.facebook.com/badge/197545903598720.2184.11062275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3124200"/>
            <a:ext cx="1143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761221"/>
            <a:ext cx="14097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341" y="4598843"/>
            <a:ext cx="24955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10" descr="Wildlands Trus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09" y="4476750"/>
            <a:ext cx="1419225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8" name="Picture 12" descr="http://www.actonconservationtrust.org/ACT%20BANNER%20-%20NEW%20DESIGN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" t="12095" r="60536" b="16138"/>
          <a:stretch/>
        </p:blipFill>
        <p:spPr bwMode="auto">
          <a:xfrm>
            <a:off x="152400" y="647039"/>
            <a:ext cx="1764852" cy="1334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456869"/>
            <a:ext cx="1699780" cy="132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51024" y="76200"/>
            <a:ext cx="62531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Do you know of a land trust </a:t>
            </a:r>
          </a:p>
          <a:p>
            <a:pPr algn="ctr"/>
            <a:r>
              <a:rPr lang="en-US" b="1" dirty="0" smtClean="0"/>
              <a:t>in your community?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0183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1"/>
            <a:ext cx="8973258" cy="74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15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76200" y="268069"/>
            <a:ext cx="93727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Other groups doing </a:t>
            </a:r>
            <a:r>
              <a:rPr lang="en-US" b="1" dirty="0" err="1" smtClean="0"/>
              <a:t>invasives</a:t>
            </a:r>
            <a:r>
              <a:rPr lang="en-US" b="1" dirty="0" smtClean="0"/>
              <a:t> management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066800"/>
            <a:ext cx="710418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Town Conservation Commissions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Town Open Space </a:t>
            </a:r>
            <a:r>
              <a:rPr lang="en-US" dirty="0" err="1" smtClean="0"/>
              <a:t>Commities</a:t>
            </a:r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Watershed Societies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State Parks – Friends Groups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Sportsmen’s Clubs</a:t>
            </a:r>
            <a:endParaRPr lang="en-US" dirty="0"/>
          </a:p>
        </p:txBody>
      </p:sp>
      <p:pic>
        <p:nvPicPr>
          <p:cNvPr id="16" name="Picture 15" descr="412FC61F-6488-4BD2-AC35-720894D960F4@w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281362"/>
            <a:ext cx="1668462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2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38599"/>
            <a:ext cx="15811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Friends of the Blue Hil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95750"/>
            <a:ext cx="220027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Picture 6" descr="Friends of Belle Isle Mars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426453"/>
            <a:ext cx="3565524" cy="82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8" name="Picture 8" descr="Hom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486399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90" name="Picture 10" descr="http://www.norwoodsportsmens.com/images/norwood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251329"/>
            <a:ext cx="1382598" cy="130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4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33400" y="490538"/>
            <a:ext cx="337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Gill Sans MT" pitchFamily="34" charset="0"/>
              </a:rPr>
              <a:t>What I’ll cover:</a:t>
            </a:r>
          </a:p>
        </p:txBody>
      </p:sp>
      <p:pic>
        <p:nvPicPr>
          <p:cNvPr id="13316" name="Picture 7" descr="DSCN02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1000"/>
            <a:ext cx="46482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4784725" y="6361113"/>
            <a:ext cx="338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Chesterfield Gorge Reservation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4343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Land Trust information</a:t>
            </a:r>
          </a:p>
          <a:p>
            <a:pPr eaLnBrk="1" hangingPunct="1"/>
            <a:endParaRPr lang="en-US" altLang="en-US" kern="0" dirty="0" smtClean="0">
              <a:latin typeface="Gill Sans MT" pitchFamily="34" charset="0"/>
            </a:endParaRPr>
          </a:p>
          <a:p>
            <a:pPr eaLnBrk="1" hangingPunct="1"/>
            <a:r>
              <a:rPr lang="en-US" altLang="en-US" kern="0" dirty="0" smtClean="0">
                <a:latin typeface="Gill Sans MT" pitchFamily="34" charset="0"/>
              </a:rPr>
              <a:t>Deciding what to do</a:t>
            </a:r>
          </a:p>
          <a:p>
            <a:pPr eaLnBrk="1" hangingPunct="1"/>
            <a:endParaRPr lang="en-US" altLang="en-US" kern="0" dirty="0" smtClean="0">
              <a:latin typeface="Gill Sans MT" pitchFamily="34" charset="0"/>
            </a:endParaRPr>
          </a:p>
          <a:p>
            <a:pPr eaLnBrk="1" hangingPunct="1"/>
            <a:r>
              <a:rPr lang="en-US" altLang="en-US" kern="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Invasive species projects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477000" y="536575"/>
            <a:ext cx="2136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non-native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5946775"/>
            <a:ext cx="300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non-indigenous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44850" y="536575"/>
            <a:ext cx="2212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introduced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239000" y="5946775"/>
            <a:ext cx="1336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exotic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85800" y="536575"/>
            <a:ext cx="10271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alien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038600" y="1371600"/>
            <a:ext cx="48006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Gill Sans MT" pitchFamily="34" charset="0"/>
              </a:rPr>
              <a:t>Published in 2011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Gill Sans MT" pitchFamily="34" charset="0"/>
              </a:rPr>
              <a:t>Almost 3,000 plant species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Gill Sans MT" pitchFamily="34" charset="0"/>
              </a:rPr>
              <a:t>33% of species are non-native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Gill Sans MT" pitchFamily="34" charset="0"/>
              </a:rPr>
              <a:t>Naturalized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Gill Sans M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Gill Sans MT" pitchFamily="34" charset="0"/>
              </a:rPr>
              <a:t>Deliberately or accidentally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Gill Sans MT" pitchFamily="34" charset="0"/>
            </a:endParaRPr>
          </a:p>
        </p:txBody>
      </p:sp>
      <p:pic>
        <p:nvPicPr>
          <p:cNvPr id="7177" name="Picture 9" descr="MA checkl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3189288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Untitled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05400" cy="3413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4" descr="DSCN01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4953000" cy="3690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5" descr="AlliarPet4-LowRes_MJord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1513"/>
            <a:ext cx="5105400" cy="3646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6" descr="P719189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32702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7735" name="Text Box 7"/>
          <p:cNvSpPr txBox="1">
            <a:spLocks noChangeArrowheads="1"/>
          </p:cNvSpPr>
          <p:nvPr/>
        </p:nvSpPr>
        <p:spPr bwMode="auto">
          <a:xfrm>
            <a:off x="2819400" y="1371600"/>
            <a:ext cx="3810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CEAB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MT" pitchFamily="34" charset="0"/>
              </a:rPr>
              <a:t>Invasive</a:t>
            </a:r>
          </a:p>
        </p:txBody>
      </p:sp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1524000" y="106363"/>
            <a:ext cx="67548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But only 10% of non-natives are</a:t>
            </a:r>
          </a:p>
        </p:txBody>
      </p:sp>
      <p:pic>
        <p:nvPicPr>
          <p:cNvPr id="8200" name="Picture 9" descr="Invasive guide 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7" y="2894029"/>
            <a:ext cx="256063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4893701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6675437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76800" y="1752600"/>
            <a:ext cx="42464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 good resource</a:t>
            </a:r>
          </a:p>
          <a:p>
            <a:r>
              <a:rPr lang="en-US" sz="4000" dirty="0"/>
              <a:t>f</a:t>
            </a:r>
            <a:r>
              <a:rPr lang="en-US" sz="4000" dirty="0" smtClean="0"/>
              <a:t>or plant species</a:t>
            </a:r>
          </a:p>
          <a:p>
            <a:r>
              <a:rPr lang="en-US" sz="4000" dirty="0"/>
              <a:t>s</a:t>
            </a:r>
            <a:r>
              <a:rPr lang="en-US" sz="4000" dirty="0" smtClean="0"/>
              <a:t>pecific information</a:t>
            </a:r>
            <a:endParaRPr lang="en-US" sz="40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0" y="1600200"/>
            <a:ext cx="609600" cy="609600"/>
          </a:xfrm>
          <a:prstGeom prst="straightConnector1">
            <a:avLst/>
          </a:prstGeom>
          <a:ln w="1270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09600" y="5486400"/>
            <a:ext cx="1143000" cy="228600"/>
          </a:xfrm>
          <a:prstGeom prst="straightConnector1">
            <a:avLst/>
          </a:prstGeom>
          <a:ln w="1270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23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2"/>
          <p:cNvGrpSpPr>
            <a:grpSpLocks/>
          </p:cNvGrpSpPr>
          <p:nvPr/>
        </p:nvGrpSpPr>
        <p:grpSpPr bwMode="auto">
          <a:xfrm>
            <a:off x="0" y="0"/>
            <a:ext cx="4800600" cy="6934200"/>
            <a:chOff x="1392" y="0"/>
            <a:chExt cx="3024" cy="4368"/>
          </a:xfrm>
        </p:grpSpPr>
        <p:sp>
          <p:nvSpPr>
            <p:cNvPr id="14340" name="Text Box 7"/>
            <p:cNvSpPr txBox="1">
              <a:spLocks noChangeArrowheads="1"/>
            </p:cNvSpPr>
            <p:nvPr/>
          </p:nvSpPr>
          <p:spPr bwMode="auto">
            <a:xfrm>
              <a:off x="1392" y="0"/>
              <a:ext cx="3024" cy="43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/>
              <a:endParaRPr lang="en-US" altLang="en-US" sz="3200"/>
            </a:p>
            <a:p>
              <a:pPr algn="ctr" eaLnBrk="1" hangingPunct="1"/>
              <a:r>
                <a:rPr lang="en-US" altLang="en-US" sz="3200"/>
                <a:t>Invasive Plant Management:</a:t>
              </a:r>
            </a:p>
            <a:p>
              <a:pPr algn="ctr" eaLnBrk="1" hangingPunct="1"/>
              <a:r>
                <a:rPr lang="en-US" altLang="en-US" sz="3200"/>
                <a:t>Guidelines for Managers</a:t>
              </a:r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r>
                <a:rPr lang="en-US" altLang="en-US" sz="3200"/>
                <a:t>2008</a:t>
              </a:r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  <a:p>
              <a:pPr algn="ctr" eaLnBrk="1" hangingPunct="1"/>
              <a:endParaRPr lang="en-US" altLang="en-US" sz="3200"/>
            </a:p>
          </p:txBody>
        </p:sp>
        <p:pic>
          <p:nvPicPr>
            <p:cNvPr id="14341" name="Picture 9" descr="TrusteesLogo3x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6" y="3186"/>
              <a:ext cx="894" cy="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2" name="Picture 11" descr="DSCN110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104"/>
              <a:ext cx="2256" cy="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39" name="Rectangle 13"/>
          <p:cNvSpPr>
            <a:spLocks noChangeArrowheads="1"/>
          </p:cNvSpPr>
          <p:nvPr/>
        </p:nvSpPr>
        <p:spPr bwMode="auto">
          <a:xfrm>
            <a:off x="4876800" y="533400"/>
            <a:ext cx="4267200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Prevention</a:t>
            </a:r>
          </a:p>
          <a:p>
            <a:pPr algn="ctr" eaLnBrk="1" hangingPunct="1"/>
            <a:endParaRPr lang="en-US" altLang="en-US" sz="3200"/>
          </a:p>
          <a:p>
            <a:pPr algn="ctr" eaLnBrk="1" hangingPunct="1"/>
            <a:r>
              <a:rPr lang="en-US" altLang="en-US" sz="3200"/>
              <a:t>Early Detection and Rapid Response</a:t>
            </a:r>
          </a:p>
          <a:p>
            <a:pPr algn="ctr" eaLnBrk="1" hangingPunct="1"/>
            <a:endParaRPr lang="en-US" altLang="en-US" sz="3200"/>
          </a:p>
          <a:p>
            <a:pPr algn="ctr" eaLnBrk="1" hangingPunct="1"/>
            <a:r>
              <a:rPr lang="en-US" altLang="en-US" sz="3200"/>
              <a:t>Control and Management</a:t>
            </a:r>
          </a:p>
          <a:p>
            <a:pPr algn="ctr" eaLnBrk="1" hangingPunct="1"/>
            <a:endParaRPr lang="en-US" altLang="en-US" sz="3200"/>
          </a:p>
          <a:p>
            <a:pPr algn="ctr" eaLnBrk="1" hangingPunct="1"/>
            <a:r>
              <a:rPr lang="en-US" altLang="en-US" sz="3200"/>
              <a:t>Education and Public Awareness </a:t>
            </a:r>
          </a:p>
          <a:p>
            <a:pPr algn="ctr" eaLnBrk="1" hangingPunct="1"/>
            <a:endParaRPr lang="en-US" altLang="en-US" sz="3200" b="1"/>
          </a:p>
          <a:p>
            <a:pPr algn="ctr"/>
            <a:endParaRPr lang="en-US" altLang="en-US" sz="3200"/>
          </a:p>
        </p:txBody>
      </p:sp>
    </p:spTree>
    <p:extLst>
      <p:ext uri="{BB962C8B-B14F-4D97-AF65-F5344CB8AC3E}">
        <p14:creationId xmlns:p14="http://schemas.microsoft.com/office/powerpoint/2010/main" val="77334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0" y="-76200"/>
            <a:ext cx="4876800" cy="1143000"/>
          </a:xfrm>
        </p:spPr>
        <p:txBody>
          <a:bodyPr/>
          <a:lstStyle/>
          <a:p>
            <a:r>
              <a:rPr lang="en-US" altLang="en-US" smtClean="0"/>
              <a:t>Prevention</a:t>
            </a: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228600" y="228600"/>
            <a:ext cx="3352800" cy="6629400"/>
            <a:chOff x="228600" y="228600"/>
            <a:chExt cx="3352800" cy="6629400"/>
          </a:xfrm>
        </p:grpSpPr>
        <p:pic>
          <p:nvPicPr>
            <p:cNvPr id="15366" name="Picture 3" descr="Sauk BootBrushTull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3" y="228600"/>
              <a:ext cx="3316287" cy="4419600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7" name="Picture 2" descr="Sauk BootBrushCloseU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4267200"/>
              <a:ext cx="3352800" cy="2590800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364" name="Picture 9" descr="tracked brushhogDsc014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5425"/>
            <a:ext cx="4724400" cy="2746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3" descr="H:\My Documents\Properties\Bartholomew's Cobble\Images\2009-03-20\DSCN127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8"/>
          <a:stretch>
            <a:fillRect/>
          </a:stretch>
        </p:blipFill>
        <p:spPr bwMode="auto">
          <a:xfrm>
            <a:off x="4114800" y="838200"/>
            <a:ext cx="4876800" cy="30495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8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5562600" y="5297488"/>
            <a:ext cx="2967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/>
              <a:t>Training videos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mtClean="0"/>
              <a:t>Control and Management</a:t>
            </a:r>
          </a:p>
        </p:txBody>
      </p:sp>
      <p:pic>
        <p:nvPicPr>
          <p:cNvPr id="17411" name="Picture 2" descr="H:\My Documents\My Pictures\Invasive plants\DSCN13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b="22678"/>
          <a:stretch>
            <a:fillRect/>
          </a:stretch>
        </p:blipFill>
        <p:spPr bwMode="auto">
          <a:xfrm>
            <a:off x="220663" y="1143000"/>
            <a:ext cx="4122737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352425" y="4800600"/>
            <a:ext cx="345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/>
              <a:t>What species should I control?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5076825" y="1524000"/>
            <a:ext cx="34575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/>
              <a:t>Where should I work?</a:t>
            </a:r>
          </a:p>
        </p:txBody>
      </p:sp>
      <p:pic>
        <p:nvPicPr>
          <p:cNvPr id="17414" name="Picture 7" descr="J:\Photos&amp;images\volunteers_volunteer wkdays\LTom 8.8.05_honeysuckle wkday\8.8.05_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79725"/>
            <a:ext cx="5202238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9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itchFamily="34" charset="0"/>
              </a:rPr>
              <a:t>Principles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28600" y="1371600"/>
            <a:ext cx="78517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Control of all non-native species is impractical</a:t>
            </a:r>
          </a:p>
          <a:p>
            <a:pPr eaLnBrk="1" hangingPunct="1"/>
            <a:r>
              <a:rPr lang="en-US" altLang="en-US" sz="3200" u="sng"/>
              <a:t> and not necessary</a:t>
            </a:r>
          </a:p>
        </p:txBody>
      </p:sp>
      <p:pic>
        <p:nvPicPr>
          <p:cNvPr id="18436" name="Picture 52" descr="Invasive guide 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3" r="24651" b="28964"/>
          <a:stretch>
            <a:fillRect/>
          </a:stretch>
        </p:blipFill>
        <p:spPr bwMode="auto">
          <a:xfrm>
            <a:off x="4926013" y="2057400"/>
            <a:ext cx="31543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228600" y="2655888"/>
            <a:ext cx="4495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dirty="0" smtClean="0"/>
              <a:t>33% </a:t>
            </a:r>
            <a:r>
              <a:rPr lang="en-US" altLang="en-US" sz="3200" dirty="0"/>
              <a:t>of our Massachusetts flora are not native</a:t>
            </a:r>
          </a:p>
          <a:p>
            <a:pPr eaLnBrk="1" hangingPunct="1"/>
            <a:endParaRPr lang="en-US" altLang="en-US" sz="3200" dirty="0"/>
          </a:p>
          <a:p>
            <a:pPr eaLnBrk="1" hangingPunct="1"/>
            <a:r>
              <a:rPr lang="en-US" altLang="en-US" sz="3200" dirty="0"/>
              <a:t>But</a:t>
            </a:r>
          </a:p>
          <a:p>
            <a:pPr eaLnBrk="1" hangingPunct="1"/>
            <a:endParaRPr lang="en-US" altLang="en-US" sz="3200" dirty="0"/>
          </a:p>
          <a:p>
            <a:pPr eaLnBrk="1" hangingPunct="1"/>
            <a:r>
              <a:rPr lang="en-US" altLang="en-US" sz="3200" dirty="0"/>
              <a:t>only 10% of those are invasive</a:t>
            </a:r>
          </a:p>
        </p:txBody>
      </p:sp>
    </p:spTree>
    <p:extLst>
      <p:ext uri="{BB962C8B-B14F-4D97-AF65-F5344CB8AC3E}">
        <p14:creationId xmlns:p14="http://schemas.microsoft.com/office/powerpoint/2010/main" val="27137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Gill Sans MT" pitchFamily="34" charset="0"/>
              </a:rPr>
              <a:t>Principles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1557338" y="990600"/>
            <a:ext cx="659606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Control efforts need to be prioritized </a:t>
            </a:r>
          </a:p>
          <a:p>
            <a:pPr eaLnBrk="1" hangingPunct="1"/>
            <a:r>
              <a:rPr lang="en-US" altLang="en-US" sz="3200" u="sng"/>
              <a:t>at appropriate levels</a:t>
            </a: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228600" y="2592387"/>
            <a:ext cx="300513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dirty="0"/>
              <a:t>Region</a:t>
            </a:r>
          </a:p>
          <a:p>
            <a:pPr eaLnBrk="1" hangingPunct="1"/>
            <a:r>
              <a:rPr lang="en-US" altLang="en-US" sz="3200" dirty="0"/>
              <a:t>State</a:t>
            </a:r>
          </a:p>
          <a:p>
            <a:pPr eaLnBrk="1" hangingPunct="1"/>
            <a:r>
              <a:rPr lang="en-US" altLang="en-US" sz="3200" dirty="0"/>
              <a:t>County</a:t>
            </a:r>
          </a:p>
          <a:p>
            <a:pPr eaLnBrk="1" hangingPunct="1"/>
            <a:r>
              <a:rPr lang="en-US" altLang="en-US" sz="3200" dirty="0"/>
              <a:t>Watershed</a:t>
            </a:r>
          </a:p>
          <a:p>
            <a:pPr eaLnBrk="1" hangingPunct="1"/>
            <a:r>
              <a:rPr lang="en-US" altLang="en-US" sz="3200" dirty="0"/>
              <a:t>Town</a:t>
            </a:r>
          </a:p>
          <a:p>
            <a:pPr eaLnBrk="1" hangingPunct="1"/>
            <a:r>
              <a:rPr lang="en-US" altLang="en-US" sz="3200" dirty="0"/>
              <a:t>Property ………</a:t>
            </a: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634665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1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92352"/>
              </p:ext>
            </p:extLst>
          </p:nvPr>
        </p:nvGraphicFramePr>
        <p:xfrm>
          <a:off x="228600" y="762000"/>
          <a:ext cx="8610600" cy="589182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80117"/>
                <a:gridCol w="3500244"/>
                <a:gridCol w="3430239"/>
              </a:tblGrid>
              <a:tr h="3657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4400" b="1" i="0" baseline="0" dirty="0">
                          <a:effectLst/>
                          <a:latin typeface="Arial" pitchFamily="34" charset="0"/>
                          <a:ea typeface="Times New Roman"/>
                        </a:rPr>
                        <a:t>Weed-led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4400" b="1" i="0" baseline="0" dirty="0">
                          <a:effectLst/>
                          <a:latin typeface="Arial" pitchFamily="34" charset="0"/>
                          <a:ea typeface="Times New Roman"/>
                        </a:rPr>
                        <a:t>Site-led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1" i="1" baseline="0" dirty="0">
                          <a:effectLst/>
                          <a:latin typeface="Arial" pitchFamily="34" charset="0"/>
                          <a:ea typeface="Times New Roman"/>
                        </a:rPr>
                        <a:t>Purpose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Prevent </a:t>
                      </a:r>
                      <a:r>
                        <a:rPr lang="en-US" sz="2400" b="0" i="1" u="sng" baseline="0" dirty="0">
                          <a:effectLst/>
                          <a:latin typeface="Arial" pitchFamily="34" charset="0"/>
                          <a:ea typeface="Times New Roman"/>
                        </a:rPr>
                        <a:t>new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 weed </a:t>
                      </a: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species.</a:t>
                      </a:r>
                      <a:endParaRPr lang="en-US" sz="2400" b="0" i="0" baseline="0" dirty="0">
                        <a:effectLst/>
                        <a:latin typeface="Arial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Protect </a:t>
                      </a: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valuable </a:t>
                      </a:r>
                      <a:r>
                        <a:rPr lang="en-US" sz="2400" b="0" i="1" u="sng" baseline="0" dirty="0">
                          <a:effectLst/>
                          <a:latin typeface="Arial" pitchFamily="34" charset="0"/>
                          <a:ea typeface="Times New Roman"/>
                        </a:rPr>
                        <a:t>places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1" i="1" baseline="0" dirty="0">
                          <a:effectLst/>
                          <a:latin typeface="Arial" pitchFamily="34" charset="0"/>
                          <a:ea typeface="Times New Roman"/>
                        </a:rPr>
                        <a:t>Scale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Look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at </a:t>
                      </a:r>
                      <a:r>
                        <a:rPr lang="en-US" sz="2400" b="0" i="1" u="sng" baseline="0" dirty="0">
                          <a:effectLst/>
                          <a:latin typeface="Arial" pitchFamily="34" charset="0"/>
                          <a:ea typeface="Times New Roman"/>
                        </a:rPr>
                        <a:t>entire region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or statewide.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1" u="sng" baseline="0" dirty="0">
                          <a:effectLst/>
                          <a:latin typeface="Arial" pitchFamily="34" charset="0"/>
                          <a:ea typeface="Times New Roman"/>
                        </a:rPr>
                        <a:t>A defined area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within a </a:t>
                      </a: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management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unit.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4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1" i="1" baseline="0" dirty="0">
                          <a:effectLst/>
                          <a:latin typeface="Arial" pitchFamily="34" charset="0"/>
                          <a:ea typeface="Times New Roman"/>
                        </a:rPr>
                        <a:t>Species focus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“New” species</a:t>
                      </a:r>
                      <a:endParaRPr lang="en-US" sz="2400" b="0" i="0" baseline="0" dirty="0">
                        <a:effectLst/>
                        <a:latin typeface="Arial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Often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widespread weeds.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1" i="1" baseline="0" dirty="0">
                          <a:effectLst/>
                          <a:latin typeface="Arial" pitchFamily="34" charset="0"/>
                          <a:ea typeface="Times New Roman"/>
                        </a:rPr>
                        <a:t>Sites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1" baseline="0" dirty="0">
                          <a:effectLst/>
                          <a:latin typeface="Arial" pitchFamily="34" charset="0"/>
                          <a:ea typeface="Times New Roman"/>
                        </a:rPr>
                        <a:t>All infestations </a:t>
                      </a: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within a region, on sites of any quality and ownership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Infestations within the </a:t>
                      </a: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place</a:t>
                      </a:r>
                      <a:endParaRPr lang="en-US" sz="2400" b="0" i="0" baseline="0" dirty="0">
                        <a:effectLst/>
                        <a:latin typeface="Arial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3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1" i="1" baseline="0" dirty="0">
                          <a:effectLst/>
                          <a:latin typeface="Arial" pitchFamily="34" charset="0"/>
                          <a:ea typeface="Times New Roman"/>
                        </a:rPr>
                        <a:t>Success when…..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The species is eradicated or contained within the region.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1450" algn="l"/>
                        </a:tabLst>
                      </a:pPr>
                      <a:r>
                        <a:rPr lang="en-US" sz="2400" b="0" i="0" baseline="0" dirty="0">
                          <a:effectLst/>
                          <a:latin typeface="Arial" pitchFamily="34" charset="0"/>
                          <a:ea typeface="Times New Roman"/>
                        </a:rPr>
                        <a:t>The native species or natural community responds in a desired </a:t>
                      </a:r>
                      <a:r>
                        <a:rPr lang="en-US" sz="2400" b="0" i="0" baseline="0" dirty="0" smtClean="0">
                          <a:effectLst/>
                          <a:latin typeface="Arial" pitchFamily="34" charset="0"/>
                          <a:ea typeface="Times New Roman"/>
                        </a:rPr>
                        <a:t>way</a:t>
                      </a:r>
                      <a:endParaRPr lang="en-US" sz="2400" b="0" i="0" baseline="0" dirty="0">
                        <a:effectLst/>
                        <a:latin typeface="Arial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Gill Sans MT" pitchFamily="34" charset="0"/>
              </a:rPr>
              <a:t>Principles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384175" y="1371600"/>
            <a:ext cx="84550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Control efforts should focus on important values </a:t>
            </a:r>
          </a:p>
          <a:p>
            <a:pPr eaLnBrk="1" hangingPunct="1"/>
            <a:r>
              <a:rPr lang="en-US" altLang="en-US" sz="3200" u="sng"/>
              <a:t>and features</a:t>
            </a:r>
          </a:p>
        </p:txBody>
      </p:sp>
      <p:pic>
        <p:nvPicPr>
          <p:cNvPr id="21508" name="Picture 5" descr="Hickory - Hop Hornbeam For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r="25000"/>
          <a:stretch>
            <a:fillRect/>
          </a:stretch>
        </p:blipFill>
        <p:spPr bwMode="auto">
          <a:xfrm>
            <a:off x="5334000" y="2133600"/>
            <a:ext cx="352742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DSCN03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5755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54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152400" y="1524000"/>
            <a:ext cx="58674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9438" indent="-579438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TTOR control efforts will focus on invasive species that are:</a:t>
            </a:r>
          </a:p>
          <a:p>
            <a:pPr eaLnBrk="1" hangingPunct="1"/>
            <a:endParaRPr lang="en-US" altLang="en-US" sz="2800" dirty="0"/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sz="2800" dirty="0"/>
              <a:t>threatening rare species or priority communities. </a:t>
            </a:r>
          </a:p>
          <a:p>
            <a:pPr eaLnBrk="1" hangingPunct="1">
              <a:buFont typeface="Wingdings" pitchFamily="2" charset="2"/>
              <a:buChar char="v"/>
            </a:pPr>
            <a:endParaRPr lang="en-US" altLang="en-US" sz="2800" dirty="0"/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sz="2800" dirty="0"/>
              <a:t>compromising the ecological integrity of habitats.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 dirty="0"/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0" y="192088"/>
            <a:ext cx="89725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en-US" altLang="en-US" sz="3600" b="1"/>
              <a:t>Identify important resources</a:t>
            </a:r>
          </a:p>
        </p:txBody>
      </p:sp>
      <p:pic>
        <p:nvPicPr>
          <p:cNvPr id="23556" name="Picture 8" descr="Barts DSCN45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5"/>
          <a:stretch>
            <a:fillRect/>
          </a:stretch>
        </p:blipFill>
        <p:spPr bwMode="auto">
          <a:xfrm>
            <a:off x="6248400" y="1447800"/>
            <a:ext cx="2724150" cy="495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97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altLang="en-US" smtClean="0">
                <a:latin typeface="Gill Sans MT" pitchFamily="34" charset="0"/>
              </a:rPr>
              <a:t>Principles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557338" y="914400"/>
            <a:ext cx="563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Resources should be used wisely</a:t>
            </a:r>
          </a:p>
        </p:txBody>
      </p:sp>
      <p:pic>
        <p:nvPicPr>
          <p:cNvPr id="22532" name="Picture 2" descr="P71918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9"/>
          <a:stretch>
            <a:fillRect/>
          </a:stretch>
        </p:blipFill>
        <p:spPr bwMode="auto">
          <a:xfrm>
            <a:off x="685800" y="1697038"/>
            <a:ext cx="8153400" cy="52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98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52400" y="1492250"/>
            <a:ext cx="4572000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79438" indent="-579438">
              <a:buFont typeface="Wingdings" pitchFamily="2" charset="2"/>
              <a:buChar char="v"/>
              <a:defRPr/>
            </a:pPr>
            <a:r>
              <a:rPr lang="en-US" sz="2800" dirty="0"/>
              <a:t>New infestation or well-established</a:t>
            </a:r>
          </a:p>
          <a:p>
            <a:pPr marL="579438" indent="-579438">
              <a:buFont typeface="Wingdings" pitchFamily="2" charset="2"/>
              <a:buChar char="v"/>
              <a:defRPr/>
            </a:pPr>
            <a:endParaRPr lang="en-US" sz="2800" dirty="0"/>
          </a:p>
          <a:p>
            <a:pPr marL="579438" indent="-579438">
              <a:buFont typeface="Wingdings" pitchFamily="2" charset="2"/>
              <a:buChar char="v"/>
              <a:defRPr/>
            </a:pPr>
            <a:r>
              <a:rPr lang="en-US" sz="2800" dirty="0"/>
              <a:t>Patchy distribution or more uniform</a:t>
            </a:r>
          </a:p>
          <a:p>
            <a:pPr marL="579438" indent="-579438">
              <a:buFont typeface="Wingdings" pitchFamily="2" charset="2"/>
              <a:buNone/>
              <a:defRPr/>
            </a:pPr>
            <a:endParaRPr lang="en-US" sz="2800" dirty="0"/>
          </a:p>
          <a:p>
            <a:pPr marL="579438" indent="-579438">
              <a:buFont typeface="Wingdings" pitchFamily="2" charset="2"/>
              <a:buChar char="v"/>
              <a:defRPr/>
            </a:pPr>
            <a:r>
              <a:rPr lang="en-US" sz="2800" dirty="0"/>
              <a:t>Proximity to important resources</a:t>
            </a:r>
          </a:p>
          <a:p>
            <a:pPr>
              <a:defRPr/>
            </a:pPr>
            <a:endParaRPr lang="en-US" sz="2800" dirty="0"/>
          </a:p>
          <a:p>
            <a:pPr marL="579438" indent="-579438">
              <a:buFont typeface="Wingdings" pitchFamily="2" charset="2"/>
              <a:buChar char="v"/>
              <a:defRPr/>
            </a:pPr>
            <a:r>
              <a:rPr lang="en-US" sz="2800" dirty="0"/>
              <a:t>How invasive is the species in my area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0" y="192088"/>
            <a:ext cx="89725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en-US" altLang="en-US" sz="3600" b="1"/>
              <a:t>Identify invasive species population sizes &amp; locations</a:t>
            </a:r>
          </a:p>
        </p:txBody>
      </p:sp>
      <p:pic>
        <p:nvPicPr>
          <p:cNvPr id="24580" name="Picture 4" descr="DSCN14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73200"/>
            <a:ext cx="41529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0" y="192088"/>
            <a:ext cx="89725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Char char="ü"/>
            </a:pPr>
            <a:r>
              <a:rPr lang="en-US" altLang="en-US" sz="3200" b="1"/>
              <a:t>Prioritize populations for management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152400" y="914400"/>
            <a:ext cx="33528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buSzPct val="125000"/>
              <a:buFont typeface="Wingdings" pitchFamily="2" charset="2"/>
              <a:buChar char="§"/>
            </a:pPr>
            <a:r>
              <a:rPr lang="en-US" altLang="en-US" sz="2800"/>
              <a:t>significance of the resource.</a:t>
            </a:r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4191000" y="874713"/>
            <a:ext cx="4953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buFont typeface="Wingdings" pitchFamily="2" charset="2"/>
              <a:buChar char="§"/>
            </a:pPr>
            <a:r>
              <a:rPr lang="en-US" altLang="en-US" sz="2800"/>
              <a:t>existence of </a:t>
            </a:r>
            <a:r>
              <a:rPr lang="en-US" altLang="en-US" sz="2800" u="sng"/>
              <a:t>effective</a:t>
            </a:r>
            <a:r>
              <a:rPr lang="en-US" altLang="en-US" sz="2800"/>
              <a:t> control methods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4508500"/>
            <a:ext cx="4572000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SzPct val="125000"/>
              <a:buFont typeface="Wingdings" pitchFamily="2" charset="2"/>
              <a:buChar char="§"/>
              <a:defRPr/>
            </a:pPr>
            <a:r>
              <a:rPr lang="en-US" sz="2800" dirty="0"/>
              <a:t>potential for </a:t>
            </a:r>
            <a:r>
              <a:rPr lang="en-US" sz="2800" u="sng" dirty="0"/>
              <a:t>long-term</a:t>
            </a:r>
            <a:r>
              <a:rPr lang="en-US" sz="2800" dirty="0"/>
              <a:t> control.</a:t>
            </a:r>
          </a:p>
          <a:p>
            <a:pPr>
              <a:buSzPct val="125000"/>
              <a:defRPr/>
            </a:pPr>
            <a:r>
              <a:rPr lang="en-US" sz="2800" dirty="0"/>
              <a:t> </a:t>
            </a:r>
          </a:p>
          <a:p>
            <a:pPr>
              <a:buSzPct val="125000"/>
              <a:defRPr/>
            </a:pPr>
            <a:r>
              <a:rPr lang="en-US" sz="2800" dirty="0"/>
              <a:t>Eradicate, suppress, contain</a:t>
            </a:r>
          </a:p>
        </p:txBody>
      </p:sp>
      <p:pic>
        <p:nvPicPr>
          <p:cNvPr id="25606" name="Picture 6" descr="macveetybarberryP10100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41788"/>
            <a:ext cx="3962400" cy="279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6" descr="H:\My Documents\My Pictures\2006_9\DSCN02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27"/>
          <a:stretch>
            <a:fillRect/>
          </a:stretch>
        </p:blipFill>
        <p:spPr bwMode="auto">
          <a:xfrm>
            <a:off x="381000" y="1925638"/>
            <a:ext cx="2286000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6" descr="P52600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95438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4" descr="Pieris-napi-photo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1828800"/>
            <a:ext cx="247491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:\My Documents\My Pictures\Img2009-09-20_Goshen_least wanted\DSCN15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374188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1"/>
          <p:cNvSpPr txBox="1">
            <a:spLocks noChangeArrowheads="1"/>
          </p:cNvSpPr>
          <p:nvPr/>
        </p:nvSpPr>
        <p:spPr bwMode="auto">
          <a:xfrm>
            <a:off x="762000" y="381000"/>
            <a:ext cx="7905750" cy="1446213"/>
          </a:xfrm>
          <a:prstGeom prst="rect">
            <a:avLst/>
          </a:prstGeom>
          <a:solidFill>
            <a:srgbClr val="336600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bg1"/>
                </a:solidFill>
              </a:rPr>
              <a:t>The hardest decision is to decide </a:t>
            </a:r>
          </a:p>
          <a:p>
            <a:pPr algn="ctr" eaLnBrk="1" hangingPunct="1"/>
            <a:r>
              <a:rPr lang="en-US" altLang="en-US" sz="4400">
                <a:solidFill>
                  <a:schemeClr val="bg1"/>
                </a:solidFill>
              </a:rPr>
              <a:t>NOT to do anything</a:t>
            </a:r>
          </a:p>
        </p:txBody>
      </p:sp>
    </p:spTree>
    <p:extLst>
      <p:ext uri="{BB962C8B-B14F-4D97-AF65-F5344CB8AC3E}">
        <p14:creationId xmlns:p14="http://schemas.microsoft.com/office/powerpoint/2010/main" val="30288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57200" y="490538"/>
            <a:ext cx="337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latin typeface="Gill Sans MT" pitchFamily="34" charset="0"/>
              </a:rPr>
              <a:t>What I’ll cover:</a:t>
            </a:r>
          </a:p>
        </p:txBody>
      </p:sp>
      <p:pic>
        <p:nvPicPr>
          <p:cNvPr id="28676" name="Picture 7" descr="DSCN02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5750"/>
            <a:ext cx="4495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5467350" y="6056313"/>
            <a:ext cx="207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Bryant Homestead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1752600"/>
            <a:ext cx="4343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kern="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Land Trust information</a:t>
            </a:r>
          </a:p>
          <a:p>
            <a:pPr eaLnBrk="1" hangingPunct="1"/>
            <a:endParaRPr lang="en-US" altLang="en-US" kern="0" dirty="0" smtClean="0">
              <a:solidFill>
                <a:schemeClr val="bg1">
                  <a:lumMod val="50000"/>
                </a:schemeClr>
              </a:solidFill>
              <a:latin typeface="Gill Sans MT" pitchFamily="34" charset="0"/>
            </a:endParaRPr>
          </a:p>
          <a:p>
            <a:pPr eaLnBrk="1" hangingPunct="1"/>
            <a:r>
              <a:rPr lang="en-US" altLang="en-US" kern="0" dirty="0" smtClean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</a:rPr>
              <a:t>Deciding what to do</a:t>
            </a:r>
          </a:p>
          <a:p>
            <a:pPr eaLnBrk="1" hangingPunct="1"/>
            <a:endParaRPr lang="en-US" altLang="en-US" kern="0" dirty="0" smtClean="0">
              <a:latin typeface="Gill Sans MT" pitchFamily="34" charset="0"/>
            </a:endParaRPr>
          </a:p>
          <a:p>
            <a:pPr eaLnBrk="1" hangingPunct="1"/>
            <a:r>
              <a:rPr lang="en-US" altLang="en-US" kern="0" dirty="0" smtClean="0">
                <a:latin typeface="Gill Sans MT" pitchFamily="34" charset="0"/>
              </a:rPr>
              <a:t>Invasive species projects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T:\IMATCH P and E Images\(a) Trustees Properties\Bartholomew's Cobble - DONE\Housatonic DSCN46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48800" cy="70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Bartholomew’s Cobble</a:t>
            </a:r>
          </a:p>
        </p:txBody>
      </p:sp>
      <p:pic>
        <p:nvPicPr>
          <p:cNvPr id="29700" name="Picture 6" descr="T:\IMATCH P and E Images\(a) Trustees Properties\Bartholomew's Cobble - DONE\DSCN0108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3" t="15836" r="17374" b="17097"/>
          <a:stretch>
            <a:fillRect/>
          </a:stretch>
        </p:blipFill>
        <p:spPr bwMode="auto">
          <a:xfrm>
            <a:off x="152400" y="4419600"/>
            <a:ext cx="2943225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834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>
                <a:latin typeface="Gill Sans MT" pitchFamily="34" charset="0"/>
              </a:rPr>
              <a:t>Bartholomew’s Cobble</a:t>
            </a:r>
          </a:p>
        </p:txBody>
      </p:sp>
      <p:pic>
        <p:nvPicPr>
          <p:cNvPr id="38915" name="Picture 8" descr="DSC026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622300"/>
            <a:ext cx="4341812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 descr="south cobble P5240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2300"/>
            <a:ext cx="449580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9" descr="Hulberts Hill vi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54513"/>
            <a:ext cx="6553200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10"/>
          <p:cNvSpPr txBox="1">
            <a:spLocks noChangeArrowheads="1"/>
          </p:cNvSpPr>
          <p:nvPr/>
        </p:nvSpPr>
        <p:spPr bwMode="auto">
          <a:xfrm>
            <a:off x="136525" y="4419600"/>
            <a:ext cx="24542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2800" dirty="0" smtClean="0"/>
              <a:t>Home to many rare species.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4270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 descr="Barts_LIP_Grant_Appl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6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61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-381000"/>
            <a:ext cx="5943600" cy="769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7" descr="P5260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357822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8" descr="Gray Tree Frog 0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609600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9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</p:txBody>
      </p:sp>
      <p:sp>
        <p:nvSpPr>
          <p:cNvPr id="32771" name="Rectangle 160"/>
          <p:cNvSpPr>
            <a:spLocks noChangeArrowheads="1"/>
          </p:cNvSpPr>
          <p:nvPr/>
        </p:nvSpPr>
        <p:spPr bwMode="auto">
          <a:xfrm>
            <a:off x="0" y="4829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</p:txBody>
      </p:sp>
      <p:graphicFrame>
        <p:nvGraphicFramePr>
          <p:cNvPr id="3308" name="Group 236"/>
          <p:cNvGraphicFramePr>
            <a:graphicFrameLocks noGrp="1"/>
          </p:cNvGraphicFramePr>
          <p:nvPr>
            <p:ph/>
          </p:nvPr>
        </p:nvGraphicFramePr>
        <p:xfrm>
          <a:off x="457200" y="1143000"/>
          <a:ext cx="8229600" cy="5105401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387475"/>
                <a:gridCol w="1905000"/>
              </a:tblGrid>
              <a:tr h="1081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Species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Location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Comments (feasibility, impacts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Control Method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Prioritization Rank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South Cobble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Lots of rare species!!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Hand pull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Stoney Brook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Few individuals, keep from spreading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Dig &amp; remove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Medium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Hurlburt’s Hill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Dense patches across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&gt; 50 acres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Foliar spray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No 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4" name="Text Box 191"/>
          <p:cNvSpPr txBox="1">
            <a:spLocks noChangeArrowheads="1"/>
          </p:cNvSpPr>
          <p:nvPr/>
        </p:nvSpPr>
        <p:spPr bwMode="auto">
          <a:xfrm>
            <a:off x="152400" y="309563"/>
            <a:ext cx="86391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b="1"/>
              <a:t>Bartholomew’s Cobble Invasive Species Plan</a:t>
            </a:r>
          </a:p>
        </p:txBody>
      </p:sp>
      <p:pic>
        <p:nvPicPr>
          <p:cNvPr id="32805" name="Picture 232" descr="P71918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15240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06" name="Picture 233" descr="GarlicMustard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0"/>
            <a:ext cx="13557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07" name="Picture 235" descr="barber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03800"/>
            <a:ext cx="1524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:\My Documents\My Pictures\Img0013\DSCN03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888" y="0"/>
            <a:ext cx="10507663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56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6" name="Text Box 4"/>
          <p:cNvSpPr txBox="1">
            <a:spLocks noChangeArrowheads="1"/>
          </p:cNvSpPr>
          <p:nvPr/>
        </p:nvSpPr>
        <p:spPr bwMode="auto">
          <a:xfrm>
            <a:off x="2057400" y="228600"/>
            <a:ext cx="4756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Adaptive Management</a:t>
            </a:r>
          </a:p>
        </p:txBody>
      </p:sp>
      <p:pic>
        <p:nvPicPr>
          <p:cNvPr id="279561" name="Picture 9" descr="DSCN01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9564"/>
            <a:ext cx="4046910" cy="303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0" r="11016"/>
          <a:stretch/>
        </p:blipFill>
        <p:spPr bwMode="auto">
          <a:xfrm>
            <a:off x="5513313" y="4185173"/>
            <a:ext cx="2487687" cy="267282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globe_west_5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29337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7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altLang="en-US" smtClean="0"/>
              <a:t>Dinosaur Footprints</a:t>
            </a:r>
          </a:p>
        </p:txBody>
      </p:sp>
      <p:pic>
        <p:nvPicPr>
          <p:cNvPr id="34819" name="Picture 4" descr="J:\Photos&amp;images\PVR Properties\Dino Footprints\best\Jim Gambaro.Dinoprints\_MG_50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915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J:\Photos&amp;images\PVR Properties\Dino Footprints\best\Jim Gambaro.Dinoprints\Jim Gambaro-tin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114800"/>
            <a:ext cx="1651000" cy="2339975"/>
          </a:xfrm>
          <a:prstGeom prst="rect">
            <a:avLst/>
          </a:prstGeom>
          <a:noFill/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598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410575" cy="2514600"/>
          </a:xfrm>
        </p:spPr>
        <p:txBody>
          <a:bodyPr/>
          <a:lstStyle/>
          <a:p>
            <a:r>
              <a:rPr lang="en-US" altLang="en-US" smtClean="0"/>
              <a:t>8 acres along the Connecticut River</a:t>
            </a:r>
          </a:p>
          <a:p>
            <a:r>
              <a:rPr lang="en-US" altLang="en-US" smtClean="0"/>
              <a:t>Rare species, footprints  &amp; Lots of invasive plants!</a:t>
            </a:r>
          </a:p>
          <a:p>
            <a:endParaRPr lang="en-US" altLang="en-US" smtClean="0"/>
          </a:p>
        </p:txBody>
      </p:sp>
      <p:pic>
        <p:nvPicPr>
          <p:cNvPr id="35843" name="Picture 4" descr="dfvis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905000"/>
            <a:ext cx="7191375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" descr="H:\My Documents\My Pictures\Img0019\DSCN05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4" t="10643" r="34679" b="15749"/>
          <a:stretch>
            <a:fillRect/>
          </a:stretch>
        </p:blipFill>
        <p:spPr bwMode="auto">
          <a:xfrm>
            <a:off x="12700" y="2362200"/>
            <a:ext cx="2714625" cy="3808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50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8" descr="Dino_2007_NOI_map3_project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-120650"/>
            <a:ext cx="5510212" cy="713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10" descr="DSCN01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4876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12" descr="DSCN016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381317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07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0" y="2028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</p:txBody>
      </p:sp>
      <p:sp>
        <p:nvSpPr>
          <p:cNvPr id="38915" name="Rectangle 160"/>
          <p:cNvSpPr>
            <a:spLocks noChangeArrowheads="1"/>
          </p:cNvSpPr>
          <p:nvPr/>
        </p:nvSpPr>
        <p:spPr bwMode="auto">
          <a:xfrm>
            <a:off x="0" y="4829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</p:txBody>
      </p:sp>
      <p:graphicFrame>
        <p:nvGraphicFramePr>
          <p:cNvPr id="3308" name="Group 236"/>
          <p:cNvGraphicFramePr>
            <a:graphicFrameLocks noGrp="1"/>
          </p:cNvGraphicFramePr>
          <p:nvPr>
            <p:ph/>
          </p:nvPr>
        </p:nvGraphicFramePr>
        <p:xfrm>
          <a:off x="457200" y="1143000"/>
          <a:ext cx="8229600" cy="5273675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387475"/>
                <a:gridCol w="1905000"/>
              </a:tblGrid>
              <a:tr h="10812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Species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Location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Comments (feasibility, impacts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Control Method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Prioritization Rank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Footprint slab &amp; surroundings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Rare species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Herbicide (targeted foliar)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High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5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Footprint slab, along trails, &amp; surroundings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Population can be suppressed for benefit of native species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Hand pull or spray rosettes to suppress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Medium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79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Outside of rare species habitat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Dense patches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</a:rPr>
                        <a:t>No Action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48" name="Text Box 191"/>
          <p:cNvSpPr txBox="1">
            <a:spLocks noChangeArrowheads="1"/>
          </p:cNvSpPr>
          <p:nvPr/>
        </p:nvSpPr>
        <p:spPr bwMode="auto">
          <a:xfrm>
            <a:off x="152400" y="309563"/>
            <a:ext cx="81518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200" b="1"/>
              <a:t>Dinosaur Footprints Invasive Species Plan</a:t>
            </a:r>
          </a:p>
        </p:txBody>
      </p:sp>
      <p:pic>
        <p:nvPicPr>
          <p:cNvPr id="38949" name="Picture 7" descr="DSCN62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2286000"/>
            <a:ext cx="1320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50" name="Picture 4" descr="dfvi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1" t="32481" r="33562" b="21521"/>
          <a:stretch>
            <a:fillRect/>
          </a:stretch>
        </p:blipFill>
        <p:spPr bwMode="auto">
          <a:xfrm>
            <a:off x="504825" y="4953000"/>
            <a:ext cx="154781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51" name="Picture 2" descr="H:\My Documents\My Pictures\Invasive plants\Img2008-07-18-Invasives\DSCN09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3605213"/>
            <a:ext cx="13906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4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SCN14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266700"/>
            <a:ext cx="96012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800" y="1447800"/>
            <a:ext cx="3908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0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DSCN13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7724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1997075" y="76200"/>
            <a:ext cx="5165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600"/>
              <a:t>Know what doesn’t belong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819400" y="5791200"/>
            <a:ext cx="3886200" cy="102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Observe changes</a:t>
            </a:r>
          </a:p>
        </p:txBody>
      </p:sp>
    </p:spTree>
    <p:extLst>
      <p:ext uri="{BB962C8B-B14F-4D97-AF65-F5344CB8AC3E}">
        <p14:creationId xmlns:p14="http://schemas.microsoft.com/office/powerpoint/2010/main" val="389620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1"/>
          <p:cNvSpPr txBox="1">
            <a:spLocks noChangeArrowheads="1"/>
          </p:cNvSpPr>
          <p:nvPr/>
        </p:nvSpPr>
        <p:spPr bwMode="auto">
          <a:xfrm>
            <a:off x="2493963" y="344488"/>
            <a:ext cx="2638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600"/>
              <a:t>Be Persistent</a:t>
            </a:r>
          </a:p>
        </p:txBody>
      </p:sp>
      <p:pic>
        <p:nvPicPr>
          <p:cNvPr id="48131" name="Picture 3" descr="J:\Photos&amp;images\volunteers_volunteer wkdays\Garlic Mustard at Dino Ed Program pre-2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42862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 descr="J:\Photos&amp;images\volunteers_volunteer wkdays\Youth Corp Invasive Removal at Di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1096963"/>
            <a:ext cx="3840162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68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H:\My Documents\My Pictures\Img0024\DSCN0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71588"/>
            <a:ext cx="3960813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228600" y="381000"/>
            <a:ext cx="4495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en-US" sz="3600"/>
              <a:t>	Be vigilant</a:t>
            </a:r>
          </a:p>
        </p:txBody>
      </p:sp>
      <p:pic>
        <p:nvPicPr>
          <p:cNvPr id="49156" name="Picture 5" descr="H:\My Documents\My Pictures\Img0021\DSCN06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457200"/>
            <a:ext cx="4919662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 descr="DSCN09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5087938"/>
            <a:ext cx="2362200" cy="17716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0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5362</TotalTime>
  <Words>784</Words>
  <Application>Microsoft Office PowerPoint</Application>
  <PresentationFormat>On-screen Show (4:3)</PresentationFormat>
  <Paragraphs>219</Paragraphs>
  <Slides>41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Default Design</vt:lpstr>
      <vt:lpstr>Invasive Species on Land Trust Lands  What can land trusts do?</vt:lpstr>
      <vt:lpstr>PowerPoint Presentation</vt:lpstr>
      <vt:lpstr>What is a land trust?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Prevention</vt:lpstr>
      <vt:lpstr>PowerPoint Presentation</vt:lpstr>
      <vt:lpstr>Control and Management</vt:lpstr>
      <vt:lpstr>Principles</vt:lpstr>
      <vt:lpstr>Principles</vt:lpstr>
      <vt:lpstr>PowerPoint Presentation</vt:lpstr>
      <vt:lpstr>Principles</vt:lpstr>
      <vt:lpstr>PowerPoint Presentation</vt:lpstr>
      <vt:lpstr>Principles</vt:lpstr>
      <vt:lpstr>PowerPoint Presentation</vt:lpstr>
      <vt:lpstr>PowerPoint Presentation</vt:lpstr>
      <vt:lpstr>PowerPoint Presentation</vt:lpstr>
      <vt:lpstr>PowerPoint Presentation</vt:lpstr>
      <vt:lpstr>Bartholomew’s Cobble</vt:lpstr>
      <vt:lpstr>Bartholomew’s Cobble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Dinosaur Footprints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Ecology Program at The Trustees of Reservations</dc:title>
  <dc:creator>Trustees</dc:creator>
  <cp:lastModifiedBy>User</cp:lastModifiedBy>
  <cp:revision>304</cp:revision>
  <dcterms:created xsi:type="dcterms:W3CDTF">2005-01-19T16:12:47Z</dcterms:created>
  <dcterms:modified xsi:type="dcterms:W3CDTF">2015-11-04T15:03:28Z</dcterms:modified>
</cp:coreProperties>
</file>