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3" r:id="rId2"/>
    <p:sldId id="284" r:id="rId3"/>
    <p:sldId id="429" r:id="rId4"/>
    <p:sldId id="430" r:id="rId5"/>
    <p:sldId id="380" r:id="rId6"/>
    <p:sldId id="431" r:id="rId7"/>
    <p:sldId id="369" r:id="rId8"/>
    <p:sldId id="432" r:id="rId9"/>
    <p:sldId id="424" r:id="rId10"/>
    <p:sldId id="332" r:id="rId11"/>
    <p:sldId id="362" r:id="rId12"/>
    <p:sldId id="420" r:id="rId13"/>
    <p:sldId id="363" r:id="rId14"/>
    <p:sldId id="421" r:id="rId15"/>
    <p:sldId id="435" r:id="rId16"/>
    <p:sldId id="433" r:id="rId17"/>
    <p:sldId id="360" r:id="rId18"/>
    <p:sldId id="434" r:id="rId19"/>
    <p:sldId id="372" r:id="rId20"/>
    <p:sldId id="422" r:id="rId21"/>
    <p:sldId id="428" r:id="rId22"/>
    <p:sldId id="412" r:id="rId23"/>
    <p:sldId id="436" r:id="rId24"/>
    <p:sldId id="373" r:id="rId25"/>
    <p:sldId id="375" r:id="rId26"/>
    <p:sldId id="368" r:id="rId27"/>
    <p:sldId id="371" r:id="rId2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C7A1"/>
    <a:srgbClr val="C4DBC3"/>
    <a:srgbClr val="FFFF66"/>
    <a:srgbClr val="336600"/>
    <a:srgbClr val="C0C0C0"/>
    <a:srgbClr val="333333"/>
    <a:srgbClr val="000000"/>
    <a:srgbClr val="FF9900"/>
    <a:srgbClr val="CC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BCB855D8-0626-4E6A-9B7B-3044B4D8E2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93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3CAD1C7-26BA-418F-B951-67FCCD8DF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744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5650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3638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363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550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AD8A32-3CF3-4CAA-92A7-CDE3EF167C60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z="13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1" rIns="93162" bIns="46581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107ECE4-5577-4173-8249-48287C6A8FE4}" type="slidenum">
              <a:rPr lang="en-US" altLang="en-US"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>
              <a:ea typeface="MS PGothic" pitchFamily="34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>
                <a:ea typeface="MS PGothic" pitchFamily="34" charset="-128"/>
              </a:rPr>
              <a:t>Many of you have known us for a little while now, and have probably seen us grow. We’re up to </a:t>
            </a:r>
            <a:r>
              <a:rPr lang="en-US" altLang="en-US" sz="1600" b="1">
                <a:ea typeface="MS PGothic" pitchFamily="34" charset="-128"/>
              </a:rPr>
              <a:t>105 properties across the State now…</a:t>
            </a:r>
          </a:p>
          <a:p>
            <a:pPr eaLnBrk="1" hangingPunct="1"/>
            <a:endParaRPr lang="en-US" altLang="en-US" sz="1600" b="1">
              <a:ea typeface="MS PGothic" pitchFamily="34" charset="-128"/>
            </a:endParaRPr>
          </a:p>
          <a:p>
            <a:pPr eaLnBrk="1" hangingPunct="1"/>
            <a:r>
              <a:rPr lang="en-US" altLang="en-US" sz="1600" b="1">
                <a:ea typeface="MS PGothic" pitchFamily="34" charset="-128"/>
              </a:rPr>
              <a:t>GOAL: WHO WE ARE, WHAT WE DO AND WHERE WE’RE GOING...</a:t>
            </a:r>
            <a:r>
              <a:rPr lang="en-US" altLang="en-US" smtClean="0">
                <a:ea typeface="MS PGothic" pitchFamily="34" charset="-128"/>
              </a:rPr>
              <a:t> </a:t>
            </a:r>
          </a:p>
          <a:p>
            <a:pPr eaLnBrk="1" hangingPunct="1"/>
            <a:endParaRPr lang="en-US" altLang="en-US" smtClean="0">
              <a:ea typeface="MS PGothic" pitchFamily="34" charset="-128"/>
            </a:endParaRPr>
          </a:p>
          <a:p>
            <a:pPr eaLnBrk="1" hangingPunct="1"/>
            <a:r>
              <a:rPr lang="en-US" altLang="en-US" b="1" smtClean="0">
                <a:ea typeface="MS PGothic" pitchFamily="34" charset="-128"/>
              </a:rPr>
              <a:t>WHAT ARE SOME OF OUR PROPERTIES?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5650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3638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363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550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52A2462-9A4F-4EB4-A237-69D297E3741B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z="13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People are in common amongst these categories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Cooperative invasive species management areas are not new.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5650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3638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363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550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7E99CC-E9F9-4F5E-8DB6-9A020A704BD4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z="13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Sharing with colleagues and neighbors – we need to pool our resources and complement efforts  - WISP was born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5650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3638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363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550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624C9E0-1F4B-41DB-962B-6BFCFFA86F10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z="13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Co-speaker at a workshop brought in specimens!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5650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3638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363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550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E20D95-DFCE-45B6-8B31-81B7F5C2F6C5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z="13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B9421-CA82-4275-B3DD-472CF3670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28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6B0A7-1A9B-4D6B-86A7-F3C9B9DF1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3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0D037-E232-43B5-BFC3-D6A82C7CC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6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A80F8-D7FF-4633-9EF2-8022BB3C3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3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0F2F3-FD61-43FC-A183-57659E26B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8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40AB6-56E9-4AF6-9B49-BBEFBA864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F41E2-B4D4-445F-B808-3106283B63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7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C5A26-2E29-450C-A178-5B1D9E27D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2E41D-7DEC-4B3F-9C16-872866B59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3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9A879-AC21-4A6F-BB5B-EB81629524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24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3B38C-3A82-423F-85AF-54284E392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10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39265-56BC-40DD-8982-33CDB47D3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32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B7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71D8B79-774B-4E6F-9E61-51DB05B0B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emf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0.png"/><Relationship Id="rId3" Type="http://schemas.openxmlformats.org/officeDocument/2006/relationships/image" Target="../media/image24.jpeg"/><Relationship Id="rId7" Type="http://schemas.openxmlformats.org/officeDocument/2006/relationships/image" Target="../media/image11.jpe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28.png"/><Relationship Id="rId5" Type="http://schemas.openxmlformats.org/officeDocument/2006/relationships/image" Target="../media/image9.jpeg"/><Relationship Id="rId15" Type="http://schemas.openxmlformats.org/officeDocument/2006/relationships/image" Target="../media/image32.jpeg"/><Relationship Id="rId10" Type="http://schemas.openxmlformats.org/officeDocument/2006/relationships/image" Target="../media/image27.png"/><Relationship Id="rId4" Type="http://schemas.openxmlformats.org/officeDocument/2006/relationships/image" Target="../media/image25.jpeg"/><Relationship Id="rId9" Type="http://schemas.openxmlformats.org/officeDocument/2006/relationships/image" Target="../media/image12.jpeg"/><Relationship Id="rId1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gif"/><Relationship Id="rId4" Type="http://schemas.openxmlformats.org/officeDocument/2006/relationships/image" Target="../media/image56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H:\My Documents\My Pictures\Img2009-07-21_invasives_SW_goutweed\DSCN1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14300"/>
            <a:ext cx="92964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152400" y="2863850"/>
            <a:ext cx="8839200" cy="212365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4400" b="1" dirty="0"/>
              <a:t>Cooperative Invasive Species Management Areas: what are they and what do they do? </a:t>
            </a:r>
            <a:endParaRPr lang="en-US" altLang="en-US" sz="4400" b="1" dirty="0" smtClean="0"/>
          </a:p>
        </p:txBody>
      </p:sp>
      <p:sp>
        <p:nvSpPr>
          <p:cNvPr id="2053" name="Text Box 14"/>
          <p:cNvSpPr txBox="1">
            <a:spLocks noChangeArrowheads="1"/>
          </p:cNvSpPr>
          <p:nvPr/>
        </p:nvSpPr>
        <p:spPr bwMode="auto">
          <a:xfrm>
            <a:off x="2501900" y="5921375"/>
            <a:ext cx="4478338" cy="70802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dirty="0" smtClean="0"/>
              <a:t>Dr. Julie Richburg, West Region Ecologist</a:t>
            </a:r>
          </a:p>
          <a:p>
            <a:pPr algn="ctr" eaLnBrk="1" hangingPunct="1">
              <a:defRPr/>
            </a:pPr>
            <a:r>
              <a:rPr lang="en-US" altLang="en-US" sz="2000" dirty="0" smtClean="0"/>
              <a:t>The Trustees of Reservations</a:t>
            </a:r>
          </a:p>
        </p:txBody>
      </p:sp>
      <p:pic>
        <p:nvPicPr>
          <p:cNvPr id="2054" name="Picture 6" descr="H:\My Documents\Invasive species\WISP\Maps and images\WISP_logo_gre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142875"/>
            <a:ext cx="5414962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rusteesT_Left_PMS38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2677494" cy="208786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2"/>
          <p:cNvGrpSpPr>
            <a:grpSpLocks/>
          </p:cNvGrpSpPr>
          <p:nvPr/>
        </p:nvGrpSpPr>
        <p:grpSpPr bwMode="auto">
          <a:xfrm>
            <a:off x="0" y="0"/>
            <a:ext cx="4800600" cy="6934200"/>
            <a:chOff x="1392" y="0"/>
            <a:chExt cx="3024" cy="4368"/>
          </a:xfrm>
        </p:grpSpPr>
        <p:sp>
          <p:nvSpPr>
            <p:cNvPr id="5124" name="Text Box 7"/>
            <p:cNvSpPr txBox="1">
              <a:spLocks noChangeArrowheads="1"/>
            </p:cNvSpPr>
            <p:nvPr/>
          </p:nvSpPr>
          <p:spPr bwMode="auto">
            <a:xfrm>
              <a:off x="1392" y="0"/>
              <a:ext cx="3024" cy="436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Gill Sans MT" pitchFamily="34" charset="0"/>
                </a:rPr>
                <a:t>Invasive Plant Management: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Gill Sans MT" pitchFamily="34" charset="0"/>
                </a:rPr>
                <a:t>Guidelines for Managers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Gill Sans MT" pitchFamily="34" charset="0"/>
                </a:rPr>
                <a:t>2008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latin typeface="Gill Sans MT" pitchFamily="34" charset="0"/>
              </a:endParaRPr>
            </a:p>
          </p:txBody>
        </p:sp>
        <p:pic>
          <p:nvPicPr>
            <p:cNvPr id="5125" name="Picture 9" descr="TrusteesLogo3x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6" y="3186"/>
              <a:ext cx="894" cy="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6" name="Picture 11" descr="DSCN110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1104"/>
              <a:ext cx="2256" cy="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4876800" y="503238"/>
            <a:ext cx="4267200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 smtClean="0">
                <a:latin typeface="Gill Sans MT" pitchFamily="34" charset="0"/>
              </a:rPr>
              <a:t>Prevention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dirty="0" smtClean="0">
              <a:latin typeface="Gill Sans MT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 smtClean="0">
                <a:latin typeface="Gill Sans MT" pitchFamily="34" charset="0"/>
              </a:rPr>
              <a:t>Early Detection &amp;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 smtClean="0">
                <a:latin typeface="Gill Sans MT" pitchFamily="34" charset="0"/>
              </a:rPr>
              <a:t> Rapid Response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dirty="0" smtClean="0">
              <a:latin typeface="Gill Sans MT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 smtClean="0">
                <a:latin typeface="Gill Sans MT" pitchFamily="34" charset="0"/>
              </a:rPr>
              <a:t>Control &amp;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 smtClean="0">
                <a:latin typeface="Gill Sans MT" pitchFamily="34" charset="0"/>
              </a:rPr>
              <a:t> Management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dirty="0" smtClean="0">
              <a:latin typeface="Gill Sans MT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 smtClean="0">
                <a:latin typeface="Gill Sans MT" pitchFamily="34" charset="0"/>
              </a:rPr>
              <a:t>Education &amp; Public Awareness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b="1" dirty="0" smtClean="0">
              <a:latin typeface="Gill Sans MT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dirty="0" smtClean="0">
              <a:latin typeface="Gill Sans MT" pitchFamily="34" charset="0"/>
            </a:endParaRPr>
          </a:p>
        </p:txBody>
      </p:sp>
      <p:pic>
        <p:nvPicPr>
          <p:cNvPr id="8" name="Picture 7" descr="trusteesT_Left_PMS382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5029200"/>
            <a:ext cx="2042891" cy="1593012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Map 2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0"/>
            <a:ext cx="9144000" cy="69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Trustees_logo_LowRes_thum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838200"/>
            <a:ext cx="1752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Gill Sans MT" pitchFamily="34" charset="0"/>
              </a:rPr>
              <a:t>110+ reservations &amp; growing!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Gill Sans MT" pitchFamily="34" charset="0"/>
              </a:rPr>
              <a:t>More than 25,000 acres +19,000 acres in CRs</a:t>
            </a:r>
          </a:p>
        </p:txBody>
      </p:sp>
      <p:pic>
        <p:nvPicPr>
          <p:cNvPr id="7" name="Picture 6" descr="trusteesT_Left_PMS382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27" y="4114800"/>
            <a:ext cx="3556969" cy="277366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09393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230369"/>
              </p:ext>
            </p:extLst>
          </p:nvPr>
        </p:nvGraphicFramePr>
        <p:xfrm>
          <a:off x="0" y="-98659"/>
          <a:ext cx="4343400" cy="7155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Acrobat Document" r:id="rId3" imgW="5829300" imgH="9601200" progId="AcroExch.Document.11">
                  <p:embed/>
                </p:oleObj>
              </mc:Choice>
              <mc:Fallback>
                <p:oleObj name="Acrobat Document" r:id="rId3" imgW="5829300" imgH="960120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98659"/>
                        <a:ext cx="4343400" cy="71551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48200" y="48774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Invasive species do not pay attention to political boundaries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5282625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So we shouldn’t either!</a:t>
            </a:r>
            <a:endParaRPr lang="en-US" sz="3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44962"/>
            <a:ext cx="2387600" cy="8080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087562"/>
            <a:ext cx="733425" cy="8842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920" y="4039538"/>
            <a:ext cx="1916113" cy="9540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88" y="2081212"/>
            <a:ext cx="900112" cy="8905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MyPlace_Decal_highre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1600200" cy="169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99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3"/>
          <p:cNvSpPr>
            <a:spLocks noChangeArrowheads="1"/>
          </p:cNvSpPr>
          <p:nvPr/>
        </p:nvSpPr>
        <p:spPr bwMode="auto">
          <a:xfrm>
            <a:off x="5181600" y="503238"/>
            <a:ext cx="4267200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Gill Sans MT" pitchFamily="34" charset="0"/>
              </a:rPr>
              <a:t>Prevention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Gill Sans MT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Gill Sans MT" pitchFamily="34" charset="0"/>
              </a:rPr>
              <a:t>Early Detection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Gill Sans MT" pitchFamily="34" charset="0"/>
              </a:rPr>
              <a:t> Rapid Response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Gill Sans MT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Gill Sans MT" pitchFamily="34" charset="0"/>
              </a:rPr>
              <a:t>Control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Gill Sans MT" pitchFamily="34" charset="0"/>
              </a:rPr>
              <a:t> Management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Gill Sans MT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Gill Sans MT" pitchFamily="34" charset="0"/>
              </a:rPr>
              <a:t>Education &amp; Public Awareness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b="1">
              <a:latin typeface="Gill Sans MT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>
              <a:latin typeface="Gill Sans MT" pitchFamily="34" charset="0"/>
            </a:endParaRPr>
          </a:p>
        </p:txBody>
      </p:sp>
      <p:pic>
        <p:nvPicPr>
          <p:cNvPr id="17411" name="Picture 5" descr="DSCN04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85775"/>
            <a:ext cx="2509838" cy="2362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3" descr="Sauk BootBrushTull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38363" cy="33337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2" descr="H:\My Documents\My Pictures\People\Field Farm invasives 10_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538" y="2971800"/>
            <a:ext cx="2827337" cy="1912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3" descr="J:\Photos&amp;images\volunteers_volunteer wkdays\Garlic Mustard at Dino Ed Program pre-200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362200"/>
            <a:ext cx="1266825" cy="16891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3" descr="H:\My Documents\My Pictures\Img2009-09-20_Goshen_least wanted\DSCN152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4724400"/>
            <a:ext cx="3892551" cy="22828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4" descr="H:\My Documents\My Pictures\Img2009-09-20_Goshen_least wanted\DSCN152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8" y="5105400"/>
            <a:ext cx="1824037" cy="16843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1045" y="1219201"/>
            <a:ext cx="10265118" cy="556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9240607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/>
              <a:t>Cooperative Weed Management Areas </a:t>
            </a:r>
            <a:r>
              <a:rPr lang="en-US" sz="2800" b="1" dirty="0" smtClean="0"/>
              <a:t>(CWMA)</a:t>
            </a:r>
            <a:endParaRPr lang="en-US" sz="2800" b="1" dirty="0"/>
          </a:p>
          <a:p>
            <a:pPr>
              <a:defRPr/>
            </a:pPr>
            <a:r>
              <a:rPr lang="en-US" sz="3200" b="1" dirty="0" smtClean="0"/>
              <a:t>Coop. </a:t>
            </a:r>
            <a:r>
              <a:rPr lang="en-US" sz="3200" b="1" dirty="0"/>
              <a:t>Invasive Species </a:t>
            </a:r>
            <a:r>
              <a:rPr lang="en-US" sz="3200" b="1" dirty="0" smtClean="0"/>
              <a:t>Man. </a:t>
            </a:r>
            <a:r>
              <a:rPr lang="en-US" sz="3200" b="1" dirty="0"/>
              <a:t>Areas </a:t>
            </a:r>
            <a:r>
              <a:rPr lang="en-US" sz="2800" b="1" dirty="0"/>
              <a:t>(CISMA)</a:t>
            </a:r>
          </a:p>
        </p:txBody>
      </p:sp>
    </p:spTree>
    <p:extLst>
      <p:ext uri="{BB962C8B-B14F-4D97-AF65-F5344CB8AC3E}">
        <p14:creationId xmlns:p14="http://schemas.microsoft.com/office/powerpoint/2010/main" val="75960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Cooperative Weed Management Areas (CWMA) in the Northeast and Midw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98842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075" y="0"/>
            <a:ext cx="9190038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600" b="1" dirty="0"/>
              <a:t>Cooperative Weed Management Areas 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600" b="1" dirty="0"/>
              <a:t>Cooperative Invasive Species </a:t>
            </a:r>
          </a:p>
          <a:p>
            <a:pPr algn="ctr">
              <a:defRPr/>
            </a:pPr>
            <a:r>
              <a:rPr lang="en-US" sz="3600" b="1" dirty="0"/>
              <a:t>Management Areas (CISMA)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28576"/>
            <a:ext cx="5924550" cy="696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67400" y="304800"/>
            <a:ext cx="3048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a leader or champion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Establish </a:t>
            </a:r>
            <a:r>
              <a:rPr lang="en-US" dirty="0"/>
              <a:t>geographic boundaries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Identify </a:t>
            </a:r>
            <a:r>
              <a:rPr lang="en-US" dirty="0"/>
              <a:t>potential partners and begin building </a:t>
            </a:r>
            <a:r>
              <a:rPr lang="en-US" dirty="0" smtClean="0"/>
              <a:t>support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Determine </a:t>
            </a:r>
            <a:r>
              <a:rPr lang="en-US" dirty="0"/>
              <a:t>common goals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Select </a:t>
            </a:r>
            <a:r>
              <a:rPr lang="en-US" dirty="0"/>
              <a:t>a name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Choose </a:t>
            </a:r>
            <a:r>
              <a:rPr lang="en-US" dirty="0"/>
              <a:t>a </a:t>
            </a:r>
            <a:r>
              <a:rPr lang="en-US" dirty="0" smtClean="0"/>
              <a:t>fiscal </a:t>
            </a:r>
            <a:r>
              <a:rPr lang="en-US" dirty="0"/>
              <a:t>manager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Establish </a:t>
            </a:r>
            <a:r>
              <a:rPr lang="en-US" dirty="0"/>
              <a:t>a steering </a:t>
            </a:r>
            <a:r>
              <a:rPr lang="en-US" dirty="0" smtClean="0"/>
              <a:t>committee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Select officers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 </a:t>
            </a:r>
            <a:r>
              <a:rPr lang="en-US" dirty="0"/>
              <a:t>an agreement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 </a:t>
            </a:r>
            <a:r>
              <a:rPr lang="en-US" dirty="0"/>
              <a:t>a strategic management plan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 </a:t>
            </a:r>
            <a:r>
              <a:rPr lang="en-US" dirty="0"/>
              <a:t>an annual operating plan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Consider </a:t>
            </a:r>
            <a:r>
              <a:rPr lang="en-US" dirty="0"/>
              <a:t>hiring a CWMA </a:t>
            </a:r>
            <a:r>
              <a:rPr lang="en-US" dirty="0" smtClean="0"/>
              <a:t>coordinator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Implement </a:t>
            </a:r>
            <a:r>
              <a:rPr lang="en-US" dirty="0"/>
              <a:t>plans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Celebrate </a:t>
            </a:r>
            <a:r>
              <a:rPr lang="en-US" b="1" dirty="0"/>
              <a:t>success and get media attention </a:t>
            </a:r>
          </a:p>
        </p:txBody>
      </p:sp>
    </p:spTree>
    <p:extLst>
      <p:ext uri="{BB962C8B-B14F-4D97-AF65-F5344CB8AC3E}">
        <p14:creationId xmlns:p14="http://schemas.microsoft.com/office/powerpoint/2010/main" val="3227367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72"/>
          <a:stretch/>
        </p:blipFill>
        <p:spPr>
          <a:xfrm>
            <a:off x="4191000" y="1108364"/>
            <a:ext cx="4681728" cy="5825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686800" cy="7921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Westfield River Watershed Invasive Species Partnership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37338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Started in late 2009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Group of organizations, agencies, and individuals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Concerned about the threat of invasive species in the watershed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Working together to reduce threats and impacts of invasive species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9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:\My Documents\Invasive species\WISP\Maps and images\Westfield watershed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57200" y="103188"/>
            <a:ext cx="5102225" cy="6602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Title 1"/>
          <p:cNvSpPr>
            <a:spLocks noGrp="1"/>
          </p:cNvSpPr>
          <p:nvPr>
            <p:ph type="title"/>
          </p:nvPr>
        </p:nvSpPr>
        <p:spPr>
          <a:xfrm>
            <a:off x="4495800" y="274638"/>
            <a:ext cx="4648200" cy="639762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Calibri" pitchFamily="34" charset="0"/>
                <a:ea typeface="Calibri" pitchFamily="34" charset="0"/>
                <a:cs typeface="Calibri" pitchFamily="34" charset="0"/>
              </a:rPr>
              <a:t>WISP Partners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4895850"/>
            <a:ext cx="1352550" cy="1200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895600"/>
            <a:ext cx="2387600" cy="8080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990600"/>
            <a:ext cx="733425" cy="8842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2895600"/>
            <a:ext cx="1916113" cy="9540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888" y="1033463"/>
            <a:ext cx="722312" cy="8747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88" y="987425"/>
            <a:ext cx="900112" cy="8905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5737225"/>
            <a:ext cx="806450" cy="968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038600"/>
            <a:ext cx="2074863" cy="822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33463"/>
            <a:ext cx="85407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7" name="Picture 11" descr="dcr-homepa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2195513"/>
            <a:ext cx="43719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4760913"/>
            <a:ext cx="747713" cy="97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9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4040188"/>
            <a:ext cx="2078038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40" name="Picture 15" descr="412FC61F-6488-4BD2-AC35-720894D960F4@wsc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50" y="5491163"/>
            <a:ext cx="121285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15888" y="73025"/>
            <a:ext cx="8382000" cy="868363"/>
          </a:xfrm>
        </p:spPr>
        <p:txBody>
          <a:bodyPr/>
          <a:lstStyle/>
          <a:p>
            <a:endParaRPr lang="en-US" altLang="en-US" sz="4800" b="1" smtClean="0">
              <a:solidFill>
                <a:schemeClr val="tx1"/>
              </a:solidFill>
            </a:endParaRPr>
          </a:p>
        </p:txBody>
      </p:sp>
      <p:sp>
        <p:nvSpPr>
          <p:cNvPr id="27651" name="AutoShape 2" descr="https://email.tnc.org/exchange/bziemba/Inbox/FW:%20East%20Branch%2023%20B%20%26%20C%20Photos.EML/1_multipart/33_IMG_7968.jpg?Security=2"/>
          <p:cNvSpPr>
            <a:spLocks noChangeAspect="1" noChangeArrowheads="1"/>
          </p:cNvSpPr>
          <p:nvPr/>
        </p:nvSpPr>
        <p:spPr bwMode="auto">
          <a:xfrm>
            <a:off x="155575" y="-1943100"/>
            <a:ext cx="6134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Gill Sans MT" pitchFamily="34" charset="0"/>
            </a:endParaRPr>
          </a:p>
        </p:txBody>
      </p:sp>
      <p:pic>
        <p:nvPicPr>
          <p:cNvPr id="27652" name="Picture 10" descr="3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3343275"/>
            <a:ext cx="4706938" cy="358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15875"/>
            <a:ext cx="4670426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3398838"/>
            <a:ext cx="4613275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3" descr="21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0"/>
            <a:ext cx="4597400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0"/>
            <a:ext cx="2595563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3459163"/>
            <a:ext cx="2576513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-53975" y="3124200"/>
            <a:ext cx="9197975" cy="3694113"/>
          </a:xfrm>
          <a:prstGeom prst="rect">
            <a:avLst/>
          </a:prstGeom>
          <a:solidFill>
            <a:srgbClr val="00B050">
              <a:alpha val="80000"/>
            </a:srgb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Our Purpose</a:t>
            </a:r>
          </a:p>
          <a:p>
            <a:pPr algn="ctr">
              <a:defRPr/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To protect …. our natural areas, farmland, and water resources by cooperating …. and sharing resources necessary for the prevention and control of invasive species ……  </a:t>
            </a:r>
          </a:p>
          <a:p>
            <a:pPr algn="ctr">
              <a:defRPr/>
            </a:pPr>
            <a:r>
              <a:rPr lang="en-US" sz="5400" b="1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across ownership boundaries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dirty="0" smtClean="0"/>
              <a:t>What have we accomplished?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2971800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>
                <a:latin typeface="Calibri" pitchFamily="34" charset="0"/>
                <a:cs typeface="Calibri" pitchFamily="34" charset="0"/>
              </a:rPr>
              <a:t>Launched partnership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 December 2009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with ARRA grant</a:t>
            </a:r>
          </a:p>
          <a:p>
            <a:pPr lvl="0"/>
            <a:r>
              <a:rPr lang="en-US" sz="2400" dirty="0" smtClean="0">
                <a:latin typeface="Calibri" pitchFamily="34" charset="0"/>
                <a:cs typeface="Calibri" pitchFamily="34" charset="0"/>
              </a:rPr>
              <a:t>Mapped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invasive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species in watershed </a:t>
            </a:r>
          </a:p>
          <a:p>
            <a:pPr lvl="0"/>
            <a:r>
              <a:rPr lang="en-US" sz="2400" dirty="0" smtClean="0">
                <a:latin typeface="Calibri" pitchFamily="34" charset="0"/>
                <a:cs typeface="Calibri" pitchFamily="34" charset="0"/>
              </a:rPr>
              <a:t>Drafted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 guidance document for Conservation Commission use in permitting invasive species work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Partnered with TNC’s Forest Health Program on “Don’t Move Firewood” Campaign in Western MA</a:t>
            </a:r>
          </a:p>
          <a:p>
            <a:pPr lvl="0"/>
            <a:endParaRPr lang="en-US" sz="2400" dirty="0"/>
          </a:p>
          <a:p>
            <a:endParaRPr lang="en-US" sz="2400" dirty="0"/>
          </a:p>
          <a:p>
            <a:pPr lvl="0"/>
            <a:endParaRPr lang="en-US" sz="2400" dirty="0"/>
          </a:p>
        </p:txBody>
      </p:sp>
      <p:pic>
        <p:nvPicPr>
          <p:cNvPr id="4" name="Picture 3" descr="Westfield_invasive_MAP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125" y="3733800"/>
            <a:ext cx="2200275" cy="2779295"/>
          </a:xfrm>
          <a:prstGeom prst="rect">
            <a:avLst/>
          </a:prstGeom>
        </p:spPr>
      </p:pic>
      <p:pic>
        <p:nvPicPr>
          <p:cNvPr id="5" name="Picture 4" descr="Westfield Invasive Species Cov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4065948"/>
            <a:ext cx="1981200" cy="2563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000" y="4495800"/>
            <a:ext cx="27940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37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914400" y="-228600"/>
            <a:ext cx="7772400" cy="1143000"/>
          </a:xfrm>
        </p:spPr>
        <p:txBody>
          <a:bodyPr/>
          <a:lstStyle/>
          <a:p>
            <a:r>
              <a:rPr lang="en-US" altLang="en-US" smtClean="0"/>
              <a:t>Prevention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507047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 descr="H:\My Documents\Invasive species\WISP\Maps and images\Img0017_Chesterfield Gorge invasives workshop\DSCN05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1219200"/>
            <a:ext cx="3770312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accomplished?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524000"/>
            <a:ext cx="7772400" cy="4572000"/>
          </a:xfrm>
        </p:spPr>
        <p:txBody>
          <a:bodyPr/>
          <a:lstStyle/>
          <a:p>
            <a:pPr lvl="0"/>
            <a:r>
              <a:rPr lang="en-US" dirty="0" smtClean="0">
                <a:latin typeface="Calibri" pitchFamily="34" charset="0"/>
                <a:cs typeface="Calibri" pitchFamily="34" charset="0"/>
              </a:rPr>
              <a:t>Held a roads and invasive</a:t>
            </a:r>
          </a:p>
          <a:p>
            <a:pPr marL="0" lvl="0" indent="0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 species workshop</a:t>
            </a:r>
          </a:p>
          <a:p>
            <a:pPr marL="0" lvl="0" indent="0"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Created key planning documents</a:t>
            </a:r>
          </a:p>
          <a:p>
            <a:pPr marL="0" indent="0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and EDRR list</a:t>
            </a:r>
          </a:p>
          <a:p>
            <a:pPr marL="0" indent="0"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lvl="0" indent="0">
              <a:buNone/>
            </a:pPr>
            <a:endParaRPr lang="en-US" sz="2400" dirty="0"/>
          </a:p>
          <a:p>
            <a:pPr lvl="0"/>
            <a:endParaRPr lang="en-US" sz="2400" dirty="0"/>
          </a:p>
          <a:p>
            <a:endParaRPr lang="en-US" sz="2400" dirty="0"/>
          </a:p>
          <a:p>
            <a:pPr lvl="0"/>
            <a:endParaRPr lang="en-US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44770" y="1371600"/>
            <a:ext cx="2975430" cy="5094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060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274638"/>
            <a:ext cx="4267200" cy="1143000"/>
          </a:xfrm>
        </p:spPr>
        <p:txBody>
          <a:bodyPr/>
          <a:lstStyle/>
          <a:p>
            <a:r>
              <a:rPr lang="en-US" sz="4000" dirty="0" smtClean="0"/>
              <a:t>Early Detection Rapid Response</a:t>
            </a:r>
            <a:endParaRPr lang="en-US" sz="4000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85800" y="114300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H:\My Documents\Invasive species\WISP\Outreach materials\LW_stiltgr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76400"/>
            <a:ext cx="3733800" cy="511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125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What have we accomplished?</a:t>
            </a:r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63880" y="1706881"/>
            <a:ext cx="5730240" cy="42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2614525"/>
              </p:ext>
            </p:extLst>
          </p:nvPr>
        </p:nvGraphicFramePr>
        <p:xfrm>
          <a:off x="4800600" y="990599"/>
          <a:ext cx="4427506" cy="5730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name="Acrobat Document" r:id="rId4" imgW="5829300" imgH="7543597" progId="AcroExch.Document.11">
                  <p:embed/>
                </p:oleObj>
              </mc:Choice>
              <mc:Fallback>
                <p:oleObj name="Acrobat Document" r:id="rId4" imgW="5829300" imgH="7543597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0600" y="990599"/>
                        <a:ext cx="4427506" cy="5730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5304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300"/>
            <a:ext cx="4191000" cy="646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5" descr="H:\My Documents\Invasive species\WISP\Maps and images\Least Wanted\Knotweed 09\IMG_1964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746125"/>
            <a:ext cx="472440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Box 1"/>
          <p:cNvSpPr txBox="1">
            <a:spLocks noChangeArrowheads="1"/>
          </p:cNvSpPr>
          <p:nvPr/>
        </p:nvSpPr>
        <p:spPr bwMode="auto">
          <a:xfrm>
            <a:off x="4191000" y="76200"/>
            <a:ext cx="4953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Gill Sans MT" pitchFamily="34" charset="0"/>
              </a:rPr>
              <a:t>Control &amp; Management</a:t>
            </a:r>
          </a:p>
        </p:txBody>
      </p:sp>
      <p:pic>
        <p:nvPicPr>
          <p:cNvPr id="33797" name="Picture 7" descr="Community Corrections - Beautification Proj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4114800"/>
            <a:ext cx="356235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What have we accomplished?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1219200"/>
            <a:ext cx="8686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itchFamily="34" charset="0"/>
                <a:cs typeface="Calibri" pitchFamily="34" charset="0"/>
              </a:rPr>
              <a:t>Created a wide range of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outreach and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educational material </a:t>
            </a:r>
            <a:endParaRPr lang="en-US" sz="32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Presented to local towns, regional, and state-wide conferences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2" descr="H:\My Documents\Invasive species\WISP\Outreach materials\LW_stiltgr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92124"/>
            <a:ext cx="2362200" cy="323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200400"/>
            <a:ext cx="2247900" cy="3477844"/>
          </a:xfrm>
          <a:prstGeom prst="rect">
            <a:avLst/>
          </a:prstGeom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262" y="3581400"/>
            <a:ext cx="3641338" cy="2693988"/>
          </a:xfrm>
          <a:prstGeom prst="rect">
            <a:avLst/>
          </a:prstGeom>
          <a:noFill/>
          <a:ln w="698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963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H:\My Documents\My Pictures\Img2009-09-20_Goshen_least wanted\DSCN15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5" y="-612775"/>
            <a:ext cx="4797425" cy="754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152400" y="381000"/>
            <a:ext cx="41941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Gill Sans MT" pitchFamily="34" charset="0"/>
              </a:rPr>
              <a:t>Some people learn with their eyes and ears,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>
              <a:latin typeface="Gill Sans M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>
              <a:latin typeface="Gill Sans M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Gill Sans MT" pitchFamily="34" charset="0"/>
              </a:rPr>
              <a:t>others their hands, etc.</a:t>
            </a:r>
          </a:p>
        </p:txBody>
      </p:sp>
      <p:pic>
        <p:nvPicPr>
          <p:cNvPr id="22532" name="Picture 4" descr="C:\Users\jrichburg\AppData\Local\Microsoft\Windows\Temporary Internet Files\Content.IE5\8FXDNGOP\MC90003106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1981200"/>
            <a:ext cx="1035050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C:\Users\jrichburg\AppData\Local\Microsoft\Windows\Temporary Internet Files\Content.IE5\2YJEL4Y2\MM900309713[1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4572000"/>
            <a:ext cx="2100262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3536" y="274638"/>
            <a:ext cx="3243263" cy="8683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What’s next?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38800" y="1143000"/>
            <a:ext cx="3352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Implement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priority management projects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Continue outreach and partnership building.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Learn from/share knowledge with other similar groups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3074" name="Picture 2" descr="H:\My Documents\Invasive species\WISP\Outreach materials\Landowners Guide\Photos\Maggie photos\DSCN0106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52400" y="61232"/>
            <a:ext cx="5595937" cy="67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46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868362"/>
          </a:xfrm>
        </p:spPr>
        <p:txBody>
          <a:bodyPr/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How can you help?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52500"/>
            <a:ext cx="4114800" cy="56007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Identify invasive species on your property and in your town</a:t>
            </a:r>
          </a:p>
          <a:p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Develop a strategy for dealing with them </a:t>
            </a:r>
          </a:p>
          <a:p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Talk to your neighbors</a:t>
            </a:r>
          </a:p>
          <a:p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Participate as a partner!</a:t>
            </a:r>
          </a:p>
          <a:p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When in doubt contact us!</a:t>
            </a:r>
          </a:p>
          <a:p>
            <a:pPr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      wrwisp@gmail.com</a:t>
            </a:r>
          </a:p>
          <a:p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buNone/>
            </a:pPr>
            <a:endParaRPr lang="en-US" dirty="0" smtClean="0">
              <a:latin typeface="Calibri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5182" y="952500"/>
            <a:ext cx="4017818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8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:\My Documents\My Pictures\2006_10_Chesterfield Gorge_Bryant_Glendale_Chapel\DSCN02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76200"/>
            <a:ext cx="8890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5369" y="228600"/>
            <a:ext cx="32238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What do you</a:t>
            </a:r>
          </a:p>
          <a:p>
            <a:pPr algn="ctr"/>
            <a:r>
              <a:rPr lang="en-US" sz="4400" dirty="0" smtClean="0"/>
              <a:t> want?</a:t>
            </a:r>
            <a:endParaRPr lang="en-US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A few helpful hints…….</a:t>
            </a:r>
            <a:endParaRPr lang="en-US" dirty="0"/>
          </a:p>
        </p:txBody>
      </p:sp>
      <p:pic>
        <p:nvPicPr>
          <p:cNvPr id="5" name="Picture 2" descr="J:\Wendy\Photos\Events\Managing Town Land workshop and walk\ttor 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T:\Ecology Program\Properties\Bart's Cobble\NRD2_Floodplain_Project\Photos\2013\Summer13 0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4327525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:\My Documents\My Pictures\Img0026_Barts_Lop_Mtn Mdw\DSCN08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309" y="3495675"/>
            <a:ext cx="44831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200" y="4876800"/>
            <a:ext cx="2153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Make it social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889000" y="4963180"/>
            <a:ext cx="1797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Make it fun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1322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5492750" cy="658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0" y="147638"/>
            <a:ext cx="3733800" cy="36623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 err="1"/>
              <a:t>TupperWEED</a:t>
            </a:r>
            <a:endParaRPr lang="en-US" sz="4000" dirty="0"/>
          </a:p>
          <a:p>
            <a:pPr>
              <a:defRPr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Find a willing host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Introduce WISP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Walk about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Build local interest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See the results!</a:t>
            </a:r>
          </a:p>
        </p:txBody>
      </p:sp>
      <p:sp>
        <p:nvSpPr>
          <p:cNvPr id="3" name="Oval 2"/>
          <p:cNvSpPr/>
          <p:nvPr/>
        </p:nvSpPr>
        <p:spPr>
          <a:xfrm>
            <a:off x="1828800" y="5257800"/>
            <a:ext cx="3581400" cy="838200"/>
          </a:xfrm>
          <a:prstGeom prst="ellipse">
            <a:avLst/>
          </a:prstGeom>
          <a:solidFill>
            <a:srgbClr val="A3C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4013200" cy="60198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19" name="TextBox 1"/>
          <p:cNvSpPr txBox="1">
            <a:spLocks noChangeArrowheads="1"/>
          </p:cNvSpPr>
          <p:nvPr/>
        </p:nvSpPr>
        <p:spPr bwMode="auto">
          <a:xfrm>
            <a:off x="4832350" y="228600"/>
            <a:ext cx="37782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>
                <a:latin typeface="Gill Sans MT" pitchFamily="34" charset="0"/>
              </a:rPr>
              <a:t>The power of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>
                <a:latin typeface="Gill Sans MT" pitchFamily="34" charset="0"/>
              </a:rPr>
              <a:t>ONE</a:t>
            </a:r>
          </a:p>
        </p:txBody>
      </p:sp>
      <p:pic>
        <p:nvPicPr>
          <p:cNvPr id="3482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50" y="2286000"/>
            <a:ext cx="34734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5226050" y="152400"/>
            <a:ext cx="3732213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latin typeface="Gill Sans MT" pitchFamily="34" charset="0"/>
              </a:rPr>
              <a:t>We are willing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latin typeface="Gill Sans MT" pitchFamily="34" charset="0"/>
              </a:rPr>
              <a:t>to share!</a:t>
            </a:r>
          </a:p>
        </p:txBody>
      </p:sp>
      <p:pic>
        <p:nvPicPr>
          <p:cNvPr id="40963" name="Picture 4" descr="H:\My Documents\Invasive species\WISP\Outreach materials\LW_stiltgr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3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tangle 1"/>
          <p:cNvSpPr>
            <a:spLocks noChangeArrowheads="1"/>
          </p:cNvSpPr>
          <p:nvPr/>
        </p:nvSpPr>
        <p:spPr bwMode="auto">
          <a:xfrm>
            <a:off x="5715000" y="4800600"/>
            <a:ext cx="327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Gill Sans MT" pitchFamily="34" charset="0"/>
              </a:rPr>
              <a:t>WestfieldRiverWatershed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Gill Sans MT" pitchFamily="34" charset="0"/>
              </a:rPr>
              <a:t>InvasiveSpeciesPartnership</a:t>
            </a:r>
          </a:p>
        </p:txBody>
      </p:sp>
      <p:pic>
        <p:nvPicPr>
          <p:cNvPr id="40965" name="Picture 2" descr="http://ts3.mm.bing.net/th?id=I4914886281332814&amp;pid=1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819650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2"/>
          <p:cNvSpPr>
            <a:spLocks noChangeArrowheads="1"/>
          </p:cNvSpPr>
          <p:nvPr/>
        </p:nvSpPr>
        <p:spPr bwMode="auto">
          <a:xfrm>
            <a:off x="4953000" y="5562600"/>
            <a:ext cx="419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Gill Sans MT" pitchFamily="34" charset="0"/>
              </a:rPr>
              <a:t>westfieldriver.org/education/invasives.html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5118100" y="6011863"/>
            <a:ext cx="3873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Gill Sans MT" pitchFamily="34" charset="0"/>
                <a:ea typeface="Calibri" pitchFamily="34" charset="0"/>
                <a:cs typeface="Calibri" pitchFamily="34" charset="0"/>
              </a:rPr>
              <a:t>wrwisp@gmail.com</a:t>
            </a:r>
          </a:p>
        </p:txBody>
      </p:sp>
      <p:pic>
        <p:nvPicPr>
          <p:cNvPr id="40968" name="Picture 7" descr="J:\Photos&amp;images\volunteers_volunteer wkdays\LTom 8.8.05_honeysuckle wkday\8.8.05_0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905000"/>
            <a:ext cx="3251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5257800"/>
            <a:ext cx="565090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Feel free to contact me </a:t>
            </a:r>
            <a:endParaRPr lang="en-US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jrichburg@thetrustees.org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762000"/>
            <a:ext cx="21510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3286</TotalTime>
  <Words>587</Words>
  <Application>Microsoft Office PowerPoint</Application>
  <PresentationFormat>On-screen Show (4:3)</PresentationFormat>
  <Paragraphs>148</Paragraphs>
  <Slides>27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Default Design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Westfield River Watershed Invasive Species Partnership</vt:lpstr>
      <vt:lpstr>WISP Partners</vt:lpstr>
      <vt:lpstr>PowerPoint Presentation</vt:lpstr>
      <vt:lpstr>What have we accomplished?</vt:lpstr>
      <vt:lpstr>Prevention</vt:lpstr>
      <vt:lpstr>What have we accomplished?</vt:lpstr>
      <vt:lpstr>Early Detection Rapid Response</vt:lpstr>
      <vt:lpstr>What have we accomplished?</vt:lpstr>
      <vt:lpstr>PowerPoint Presentation</vt:lpstr>
      <vt:lpstr>What have we accomplished?</vt:lpstr>
      <vt:lpstr>PowerPoint Presentation</vt:lpstr>
      <vt:lpstr>What’s next?</vt:lpstr>
      <vt:lpstr>How can you help?</vt:lpstr>
      <vt:lpstr>PowerPoint Presentation</vt:lpstr>
      <vt:lpstr>A few helpful hints…….</vt:lpstr>
      <vt:lpstr>PowerPoint Presentation</vt:lpstr>
      <vt:lpstr>PowerPoint Presentation</vt:lpstr>
      <vt:lpstr>PowerPoint Presentation</vt:lpstr>
      <vt:lpstr>PowerPoint Presentation</vt:lpstr>
    </vt:vector>
  </TitlesOfParts>
  <Company>TTOR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jrichburg</dc:creator>
  <cp:lastModifiedBy>Julie Richburg</cp:lastModifiedBy>
  <cp:revision>289</cp:revision>
  <cp:lastPrinted>2014-05-07T15:45:28Z</cp:lastPrinted>
  <dcterms:created xsi:type="dcterms:W3CDTF">2008-05-08T17:30:49Z</dcterms:created>
  <dcterms:modified xsi:type="dcterms:W3CDTF">2015-11-03T20:41:35Z</dcterms:modified>
</cp:coreProperties>
</file>