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271" r:id="rId2"/>
    <p:sldId id="258" r:id="rId3"/>
    <p:sldId id="257" r:id="rId4"/>
    <p:sldId id="259" r:id="rId5"/>
    <p:sldId id="297" r:id="rId6"/>
    <p:sldId id="309" r:id="rId7"/>
    <p:sldId id="304" r:id="rId8"/>
    <p:sldId id="364" r:id="rId9"/>
    <p:sldId id="361" r:id="rId10"/>
    <p:sldId id="362" r:id="rId11"/>
    <p:sldId id="363" r:id="rId12"/>
    <p:sldId id="342" r:id="rId13"/>
    <p:sldId id="343" r:id="rId14"/>
    <p:sldId id="345" r:id="rId15"/>
    <p:sldId id="346" r:id="rId16"/>
    <p:sldId id="347" r:id="rId17"/>
    <p:sldId id="348" r:id="rId18"/>
    <p:sldId id="349" r:id="rId19"/>
    <p:sldId id="350" r:id="rId20"/>
    <p:sldId id="351" r:id="rId21"/>
    <p:sldId id="352" r:id="rId22"/>
    <p:sldId id="353" r:id="rId23"/>
    <p:sldId id="354" r:id="rId24"/>
    <p:sldId id="355" r:id="rId25"/>
    <p:sldId id="356" r:id="rId26"/>
    <p:sldId id="357" r:id="rId27"/>
    <p:sldId id="358" r:id="rId28"/>
    <p:sldId id="359" r:id="rId29"/>
    <p:sldId id="360" r:id="rId30"/>
    <p:sldId id="333" r:id="rId31"/>
    <p:sldId id="334" r:id="rId32"/>
    <p:sldId id="335" r:id="rId33"/>
    <p:sldId id="336" r:id="rId34"/>
    <p:sldId id="337" r:id="rId35"/>
    <p:sldId id="338" r:id="rId36"/>
    <p:sldId id="339" r:id="rId37"/>
    <p:sldId id="340" r:id="rId38"/>
    <p:sldId id="341" r:id="rId39"/>
    <p:sldId id="391" r:id="rId40"/>
    <p:sldId id="365" r:id="rId41"/>
    <p:sldId id="366" r:id="rId42"/>
    <p:sldId id="367" r:id="rId43"/>
    <p:sldId id="368" r:id="rId44"/>
    <p:sldId id="369" r:id="rId45"/>
    <p:sldId id="370" r:id="rId46"/>
    <p:sldId id="371" r:id="rId47"/>
    <p:sldId id="372" r:id="rId48"/>
    <p:sldId id="373" r:id="rId49"/>
    <p:sldId id="374" r:id="rId50"/>
    <p:sldId id="375" r:id="rId51"/>
    <p:sldId id="376" r:id="rId52"/>
    <p:sldId id="377" r:id="rId53"/>
    <p:sldId id="378" r:id="rId54"/>
    <p:sldId id="379" r:id="rId55"/>
    <p:sldId id="380" r:id="rId56"/>
    <p:sldId id="381" r:id="rId57"/>
    <p:sldId id="382" r:id="rId58"/>
    <p:sldId id="383" r:id="rId59"/>
    <p:sldId id="384" r:id="rId60"/>
    <p:sldId id="385" r:id="rId61"/>
    <p:sldId id="386" r:id="rId62"/>
    <p:sldId id="387" r:id="rId63"/>
    <p:sldId id="388" r:id="rId64"/>
    <p:sldId id="389" r:id="rId65"/>
    <p:sldId id="390" r:id="rId66"/>
    <p:sldId id="315" r:id="rId6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66FF"/>
    <a:srgbClr val="FFFF00"/>
    <a:srgbClr val="FFFFCC"/>
    <a:srgbClr val="299336"/>
    <a:srgbClr val="D6C91C"/>
    <a:srgbClr val="C2C2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67" autoAdjust="0"/>
  </p:normalViewPr>
  <p:slideViewPr>
    <p:cSldViewPr>
      <p:cViewPr varScale="1">
        <p:scale>
          <a:sx n="42" d="100"/>
          <a:sy n="42" d="100"/>
        </p:scale>
        <p:origin x="125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image" Target="../media/image55.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 Id="rId4" Type="http://schemas.openxmlformats.org/officeDocument/2006/relationships/image" Target="../media/image1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AB25477-0021-44BD-9BA7-1A073F1C15D5}" type="datetimeFigureOut">
              <a:rPr lang="en-US" smtClean="0"/>
              <a:pPr/>
              <a:t>11/16/2015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ADE6F85-A5E4-4439-BCF4-054575B7B28C}" type="slidenum">
              <a:rPr lang="en-US" smtClean="0"/>
              <a:pPr/>
              <a:t>‹#›</a:t>
            </a:fld>
            <a:endParaRPr lang="en-US"/>
          </a:p>
        </p:txBody>
      </p:sp>
    </p:spTree>
    <p:extLst>
      <p:ext uri="{BB962C8B-B14F-4D97-AF65-F5344CB8AC3E}">
        <p14:creationId xmlns:p14="http://schemas.microsoft.com/office/powerpoint/2010/main" val="15199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AA36AC9-535F-4191-A54D-0F7939EF2AC8}" type="datetimeFigureOut">
              <a:rPr lang="en-US" smtClean="0"/>
              <a:pPr/>
              <a:t>11/16/2015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6FB81EC-4C50-4B99-8B03-E82E2ED76027}" type="slidenum">
              <a:rPr lang="en-US" smtClean="0"/>
              <a:pPr/>
              <a:t>‹#›</a:t>
            </a:fld>
            <a:endParaRPr lang="en-US"/>
          </a:p>
        </p:txBody>
      </p:sp>
    </p:spTree>
    <p:extLst>
      <p:ext uri="{BB962C8B-B14F-4D97-AF65-F5344CB8AC3E}">
        <p14:creationId xmlns:p14="http://schemas.microsoft.com/office/powerpoint/2010/main" val="3792341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FB81EC-4C50-4B99-8B03-E82E2ED76027}" type="slidenum">
              <a:rPr lang="en-US" smtClean="0"/>
              <a:pPr/>
              <a:t>1</a:t>
            </a:fld>
            <a:endParaRPr lang="en-US"/>
          </a:p>
        </p:txBody>
      </p:sp>
    </p:spTree>
    <p:extLst>
      <p:ext uri="{BB962C8B-B14F-4D97-AF65-F5344CB8AC3E}">
        <p14:creationId xmlns:p14="http://schemas.microsoft.com/office/powerpoint/2010/main" val="572512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55AC82-31B5-46B3-ABD5-8DBD229200C8}" type="slidenum">
              <a:rPr lang="en-US" smtClean="0"/>
              <a:t>8</a:t>
            </a:fld>
            <a:endParaRPr lang="en-US"/>
          </a:p>
        </p:txBody>
      </p:sp>
    </p:spTree>
    <p:extLst>
      <p:ext uri="{BB962C8B-B14F-4D97-AF65-F5344CB8AC3E}">
        <p14:creationId xmlns:p14="http://schemas.microsoft.com/office/powerpoint/2010/main" val="1653708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defTabSz="914423" eaLnBrk="0" hangingPunct="0">
              <a:defRPr>
                <a:solidFill>
                  <a:schemeClr val="tx1"/>
                </a:solidFill>
                <a:latin typeface="Arial" charset="0"/>
                <a:cs typeface="Arial" charset="0"/>
              </a:defRPr>
            </a:lvl1pPr>
            <a:lvl2pPr marL="685817" indent="-263776" defTabSz="914423" eaLnBrk="0" hangingPunct="0">
              <a:defRPr>
                <a:solidFill>
                  <a:schemeClr val="tx1"/>
                </a:solidFill>
                <a:latin typeface="Arial" charset="0"/>
                <a:cs typeface="Arial" charset="0"/>
              </a:defRPr>
            </a:lvl2pPr>
            <a:lvl3pPr marL="1055103" indent="-211021" defTabSz="914423" eaLnBrk="0" hangingPunct="0">
              <a:defRPr>
                <a:solidFill>
                  <a:schemeClr val="tx1"/>
                </a:solidFill>
                <a:latin typeface="Arial" charset="0"/>
                <a:cs typeface="Arial" charset="0"/>
              </a:defRPr>
            </a:lvl3pPr>
            <a:lvl4pPr marL="1477145" indent="-211021" defTabSz="914423" eaLnBrk="0" hangingPunct="0">
              <a:defRPr>
                <a:solidFill>
                  <a:schemeClr val="tx1"/>
                </a:solidFill>
                <a:latin typeface="Arial" charset="0"/>
                <a:cs typeface="Arial" charset="0"/>
              </a:defRPr>
            </a:lvl4pPr>
            <a:lvl5pPr marL="1899186" indent="-211021" defTabSz="914423" eaLnBrk="0" hangingPunct="0">
              <a:defRPr>
                <a:solidFill>
                  <a:schemeClr val="tx1"/>
                </a:solidFill>
                <a:latin typeface="Arial" charset="0"/>
                <a:cs typeface="Arial" charset="0"/>
              </a:defRPr>
            </a:lvl5pPr>
            <a:lvl6pPr marL="2321227" indent="-211021" defTabSz="914423" eaLnBrk="0" fontAlgn="base" hangingPunct="0">
              <a:spcBef>
                <a:spcPct val="0"/>
              </a:spcBef>
              <a:spcAft>
                <a:spcPct val="0"/>
              </a:spcAft>
              <a:defRPr>
                <a:solidFill>
                  <a:schemeClr val="tx1"/>
                </a:solidFill>
                <a:latin typeface="Arial" charset="0"/>
                <a:cs typeface="Arial" charset="0"/>
              </a:defRPr>
            </a:lvl6pPr>
            <a:lvl7pPr marL="2743269" indent="-211021" defTabSz="914423" eaLnBrk="0" fontAlgn="base" hangingPunct="0">
              <a:spcBef>
                <a:spcPct val="0"/>
              </a:spcBef>
              <a:spcAft>
                <a:spcPct val="0"/>
              </a:spcAft>
              <a:defRPr>
                <a:solidFill>
                  <a:schemeClr val="tx1"/>
                </a:solidFill>
                <a:latin typeface="Arial" charset="0"/>
                <a:cs typeface="Arial" charset="0"/>
              </a:defRPr>
            </a:lvl7pPr>
            <a:lvl8pPr marL="3165310" indent="-211021" defTabSz="914423" eaLnBrk="0" fontAlgn="base" hangingPunct="0">
              <a:spcBef>
                <a:spcPct val="0"/>
              </a:spcBef>
              <a:spcAft>
                <a:spcPct val="0"/>
              </a:spcAft>
              <a:defRPr>
                <a:solidFill>
                  <a:schemeClr val="tx1"/>
                </a:solidFill>
                <a:latin typeface="Arial" charset="0"/>
                <a:cs typeface="Arial" charset="0"/>
              </a:defRPr>
            </a:lvl8pPr>
            <a:lvl9pPr marL="3587351" indent="-211021" defTabSz="914423" eaLnBrk="0" fontAlgn="base" hangingPunct="0">
              <a:spcBef>
                <a:spcPct val="0"/>
              </a:spcBef>
              <a:spcAft>
                <a:spcPct val="0"/>
              </a:spcAft>
              <a:defRPr>
                <a:solidFill>
                  <a:schemeClr val="tx1"/>
                </a:solidFill>
                <a:latin typeface="Arial" charset="0"/>
                <a:cs typeface="Arial" charset="0"/>
              </a:defRPr>
            </a:lvl9pPr>
          </a:lstStyle>
          <a:p>
            <a:pPr eaLnBrk="1" hangingPunct="1"/>
            <a:fld id="{E2E6A7D7-28FF-4D02-990C-3958D9E0A84B}" type="slidenum">
              <a:rPr lang="et-EE"/>
              <a:pPr eaLnBrk="1" hangingPunct="1"/>
              <a:t>9</a:t>
            </a:fld>
            <a:endParaRPr lang="et-EE"/>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xfrm>
            <a:off x="685494" y="4345775"/>
            <a:ext cx="5487013" cy="4113169"/>
          </a:xfrm>
          <a:noFill/>
        </p:spPr>
        <p:txBody>
          <a:bodyPr/>
          <a:lstStyle/>
          <a:p>
            <a:pPr eaLnBrk="1" hangingPunct="1"/>
            <a:r>
              <a:rPr lang="en-US" smtClean="0"/>
              <a:t>Species based response; volunteer motivation</a:t>
            </a:r>
            <a:endParaRPr lang="et-EE" smtClean="0"/>
          </a:p>
        </p:txBody>
      </p:sp>
    </p:spTree>
    <p:extLst>
      <p:ext uri="{BB962C8B-B14F-4D97-AF65-F5344CB8AC3E}">
        <p14:creationId xmlns:p14="http://schemas.microsoft.com/office/powerpoint/2010/main" val="3426741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6F3469-5B27-4AC9-B0E5-EF6F343BE293}" type="slidenum">
              <a:rPr lang="en-US" smtClean="0"/>
              <a:t>11</a:t>
            </a:fld>
            <a:endParaRPr lang="en-US"/>
          </a:p>
        </p:txBody>
      </p:sp>
    </p:spTree>
    <p:extLst>
      <p:ext uri="{BB962C8B-B14F-4D97-AF65-F5344CB8AC3E}">
        <p14:creationId xmlns:p14="http://schemas.microsoft.com/office/powerpoint/2010/main" val="2968339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Control</a:t>
            </a:r>
            <a:r>
              <a:rPr lang="en-US" baseline="0" dirty="0" smtClean="0"/>
              <a:t> of an invasive plant species, MAM, by a concerted volunteer effort</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12</a:t>
            </a:fld>
            <a:endParaRPr lang="en-US" dirty="0"/>
          </a:p>
        </p:txBody>
      </p:sp>
    </p:spTree>
    <p:extLst>
      <p:ext uri="{BB962C8B-B14F-4D97-AF65-F5344CB8AC3E}">
        <p14:creationId xmlns:p14="http://schemas.microsoft.com/office/powerpoint/2010/main" val="2233468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Westford Conservation Trust – Now in its 31</a:t>
            </a:r>
            <a:r>
              <a:rPr lang="en-US" baseline="30000" dirty="0" smtClean="0"/>
              <a:t>st</a:t>
            </a:r>
            <a:r>
              <a:rPr lang="en-US" baseline="0" dirty="0" smtClean="0"/>
              <a:t> year</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13</a:t>
            </a:fld>
            <a:endParaRPr lang="en-US" dirty="0"/>
          </a:p>
        </p:txBody>
      </p:sp>
    </p:spTree>
    <p:extLst>
      <p:ext uri="{BB962C8B-B14F-4D97-AF65-F5344CB8AC3E}">
        <p14:creationId xmlns:p14="http://schemas.microsoft.com/office/powerpoint/2010/main" val="3810326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Trust</a:t>
            </a:r>
            <a:r>
              <a:rPr lang="en-US" baseline="0" dirty="0" smtClean="0"/>
              <a:t> initiated the Mile-a-minute control program for the town of Westford in 2010</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14</a:t>
            </a:fld>
            <a:endParaRPr lang="en-US" dirty="0"/>
          </a:p>
        </p:txBody>
      </p:sp>
    </p:spTree>
    <p:extLst>
      <p:ext uri="{BB962C8B-B14F-4D97-AF65-F5344CB8AC3E}">
        <p14:creationId xmlns:p14="http://schemas.microsoft.com/office/powerpoint/2010/main" val="810023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started in 2009 with two residents noticing a “very unusual” plant while on their walks.</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15</a:t>
            </a:fld>
            <a:endParaRPr lang="en-US" dirty="0"/>
          </a:p>
        </p:txBody>
      </p:sp>
    </p:spTree>
    <p:extLst>
      <p:ext uri="{BB962C8B-B14F-4D97-AF65-F5344CB8AC3E}">
        <p14:creationId xmlns:p14="http://schemas.microsoft.com/office/powerpoint/2010/main" val="4260099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Surprise! After the initial</a:t>
            </a:r>
            <a:r>
              <a:rPr lang="en-US" baseline="0" dirty="0" smtClean="0"/>
              <a:t> sightings, a l</a:t>
            </a:r>
            <a:r>
              <a:rPr lang="en-US" dirty="0" smtClean="0"/>
              <a:t>arge MAM</a:t>
            </a:r>
            <a:r>
              <a:rPr lang="en-US" baseline="0" dirty="0" smtClean="0"/>
              <a:t> infestation was found adjacent to a small brook at the edge of a new housing development.</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16</a:t>
            </a:fld>
            <a:endParaRPr lang="en-US" dirty="0"/>
          </a:p>
        </p:txBody>
      </p:sp>
    </p:spTree>
    <p:extLst>
      <p:ext uri="{BB962C8B-B14F-4D97-AF65-F5344CB8AC3E}">
        <p14:creationId xmlns:p14="http://schemas.microsoft.com/office/powerpoint/2010/main" val="4082344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MAM</a:t>
            </a:r>
            <a:r>
              <a:rPr lang="en-US" baseline="0" dirty="0" smtClean="0"/>
              <a:t> sites were found in the Stony Brook Watershed – 1. A former plant nursery adjacent to an unnamed feeder brook to the Stony Brook, 2. A new housing development along the Tadmuck Brook and 3. Behind a condo unit adjacent to Keyes Pond and Brook</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17</a:t>
            </a:fld>
            <a:endParaRPr lang="en-US" dirty="0"/>
          </a:p>
        </p:txBody>
      </p:sp>
    </p:spTree>
    <p:extLst>
      <p:ext uri="{BB962C8B-B14F-4D97-AF65-F5344CB8AC3E}">
        <p14:creationId xmlns:p14="http://schemas.microsoft.com/office/powerpoint/2010/main" val="239232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Lowell</a:t>
            </a:r>
            <a:r>
              <a:rPr lang="en-US" baseline="0" dirty="0" smtClean="0"/>
              <a:t> Rd MAM sites were located on the compost piles in the middle of the development and along the brook which flows along the southern boundary of the development. The brook then turns north and flows into the Stony Brook the watershed for the north half of Westford. Its destination is the Merrimack River. </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18</a:t>
            </a:fld>
            <a:endParaRPr lang="en-US" dirty="0"/>
          </a:p>
        </p:txBody>
      </p:sp>
    </p:spTree>
    <p:extLst>
      <p:ext uri="{BB962C8B-B14F-4D97-AF65-F5344CB8AC3E}">
        <p14:creationId xmlns:p14="http://schemas.microsoft.com/office/powerpoint/2010/main" val="2669060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Lowell Rd site</a:t>
            </a:r>
            <a:r>
              <a:rPr lang="en-US" baseline="0" dirty="0" smtClean="0"/>
              <a:t> was a former plant nursery and composting site. The MAM was located on the composting piles and along a brook at the edge of the property abutting a small brook which empties into the Stony Brook, a watershed for the northern part of town.</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19</a:t>
            </a:fld>
            <a:endParaRPr lang="en-US" dirty="0"/>
          </a:p>
        </p:txBody>
      </p:sp>
    </p:spTree>
    <p:extLst>
      <p:ext uri="{BB962C8B-B14F-4D97-AF65-F5344CB8AC3E}">
        <p14:creationId xmlns:p14="http://schemas.microsoft.com/office/powerpoint/2010/main" val="721926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Grey Fox Lane is a new housing development which required</a:t>
            </a:r>
            <a:r>
              <a:rPr lang="en-US" baseline="0" dirty="0" smtClean="0"/>
              <a:t> a new road , Grey Fox Lane, and a bridge across the Tadmuck Brook. Remnants of silt barriers are still found where the MAM grows along both banks of the Tadmuck Brook and along the edges of the new road. The Tadmuck Brook flows into the Stony Brook, the main watershed for the northern half of Westford. The Stony Brook flows into the Merrimack River. It was interesting to note at this site that the MAM plants would grow up to the water’s edge but never in it. Conversely the cat tail plants were just the opposite so a clear demarcation was made at the water’s boundary.</a:t>
            </a:r>
            <a:endParaRPr lang="en-US" dirty="0" smtClean="0"/>
          </a:p>
        </p:txBody>
      </p:sp>
      <p:sp>
        <p:nvSpPr>
          <p:cNvPr id="4" name="Slide Number Placeholder 3"/>
          <p:cNvSpPr>
            <a:spLocks noGrp="1"/>
          </p:cNvSpPr>
          <p:nvPr>
            <p:ph type="sldNum" sz="quarter" idx="10"/>
          </p:nvPr>
        </p:nvSpPr>
        <p:spPr/>
        <p:txBody>
          <a:bodyPr/>
          <a:lstStyle/>
          <a:p>
            <a:fld id="{AC9FB62B-1275-4C86-BEF4-3B718C63D447}" type="slidenum">
              <a:rPr lang="en-US" smtClean="0"/>
              <a:t>20</a:t>
            </a:fld>
            <a:endParaRPr lang="en-US" dirty="0"/>
          </a:p>
        </p:txBody>
      </p:sp>
    </p:spTree>
    <p:extLst>
      <p:ext uri="{BB962C8B-B14F-4D97-AF65-F5344CB8AC3E}">
        <p14:creationId xmlns:p14="http://schemas.microsoft.com/office/powerpoint/2010/main" val="3465728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Old Colony RD MAM site is behind a condo complex and in close proximity to Keyes Pond and Keyes Brook which flows onto the Stony Brook. The site on the left was used as a dump by landscapers. A possible source for the MAM plants if they were disposing of construction silt barrier hay bales that contained MAM seeds.</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21</a:t>
            </a:fld>
            <a:endParaRPr lang="en-US" dirty="0"/>
          </a:p>
        </p:txBody>
      </p:sp>
    </p:spTree>
    <p:extLst>
      <p:ext uri="{BB962C8B-B14F-4D97-AF65-F5344CB8AC3E}">
        <p14:creationId xmlns:p14="http://schemas.microsoft.com/office/powerpoint/2010/main" val="925768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MAM was first found in Littleton adjacent</a:t>
            </a:r>
            <a:r>
              <a:rPr lang="en-US" baseline="0" dirty="0" smtClean="0"/>
              <a:t> (100 </a:t>
            </a:r>
            <a:r>
              <a:rPr lang="en-US" baseline="0" dirty="0" err="1" smtClean="0"/>
              <a:t>ft</a:t>
            </a:r>
            <a:r>
              <a:rPr lang="en-US" baseline="0" dirty="0" smtClean="0"/>
              <a:t>) to</a:t>
            </a:r>
            <a:r>
              <a:rPr lang="en-US" dirty="0" smtClean="0"/>
              <a:t> a small</a:t>
            </a:r>
            <a:r>
              <a:rPr lang="en-US" baseline="0" dirty="0" smtClean="0"/>
              <a:t> brook which feeds Nashoba Brook the main water shed for the southern half of Westford. It flows into the Assabet River in west Concord.</a:t>
            </a:r>
            <a:endParaRPr lang="en-US" dirty="0" smtClean="0"/>
          </a:p>
          <a:p>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22</a:t>
            </a:fld>
            <a:endParaRPr lang="en-US" dirty="0"/>
          </a:p>
        </p:txBody>
      </p:sp>
    </p:spTree>
    <p:extLst>
      <p:ext uri="{BB962C8B-B14F-4D97-AF65-F5344CB8AC3E}">
        <p14:creationId xmlns:p14="http://schemas.microsoft.com/office/powerpoint/2010/main" val="3160885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steps started</a:t>
            </a:r>
            <a:r>
              <a:rPr lang="en-US" baseline="0" dirty="0" smtClean="0"/>
              <a:t> with the Westford Conservation Trust approving the formation of an Invasive Species Control Committee and Plan</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23</a:t>
            </a:fld>
            <a:endParaRPr lang="en-US" dirty="0"/>
          </a:p>
        </p:txBody>
      </p:sp>
    </p:spTree>
    <p:extLst>
      <p:ext uri="{BB962C8B-B14F-4D97-AF65-F5344CB8AC3E}">
        <p14:creationId xmlns:p14="http://schemas.microsoft.com/office/powerpoint/2010/main" val="406360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24</a:t>
            </a:fld>
            <a:endParaRPr lang="en-US" dirty="0"/>
          </a:p>
        </p:txBody>
      </p:sp>
    </p:spTree>
    <p:extLst>
      <p:ext uri="{BB962C8B-B14F-4D97-AF65-F5344CB8AC3E}">
        <p14:creationId xmlns:p14="http://schemas.microsoft.com/office/powerpoint/2010/main" val="3493457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25</a:t>
            </a:fld>
            <a:endParaRPr lang="en-US" dirty="0"/>
          </a:p>
        </p:txBody>
      </p:sp>
    </p:spTree>
    <p:extLst>
      <p:ext uri="{BB962C8B-B14F-4D97-AF65-F5344CB8AC3E}">
        <p14:creationId xmlns:p14="http://schemas.microsoft.com/office/powerpoint/2010/main" val="1587203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MAM is now under control and native vegetation</a:t>
            </a:r>
            <a:r>
              <a:rPr lang="en-US" baseline="0" dirty="0" smtClean="0"/>
              <a:t> has recovered. Still will continue monitoring the sites. </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26</a:t>
            </a:fld>
            <a:endParaRPr lang="en-US" dirty="0"/>
          </a:p>
        </p:txBody>
      </p:sp>
    </p:spTree>
    <p:extLst>
      <p:ext uri="{BB962C8B-B14F-4D97-AF65-F5344CB8AC3E}">
        <p14:creationId xmlns:p14="http://schemas.microsoft.com/office/powerpoint/2010/main" val="743392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condition of the location of the former compost piles at the Lowell Rd site in 2015</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27</a:t>
            </a:fld>
            <a:endParaRPr lang="en-US" dirty="0"/>
          </a:p>
        </p:txBody>
      </p:sp>
    </p:spTree>
    <p:extLst>
      <p:ext uri="{BB962C8B-B14F-4D97-AF65-F5344CB8AC3E}">
        <p14:creationId xmlns:p14="http://schemas.microsoft.com/office/powerpoint/2010/main" val="705696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condition of the banks</a:t>
            </a:r>
            <a:r>
              <a:rPr lang="en-US" baseline="0" dirty="0" smtClean="0"/>
              <a:t> of the Tadmuck Brook in 2015. In 2010 the trees just behind the golden rod were covered with MAM</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28</a:t>
            </a:fld>
            <a:endParaRPr lang="en-US" dirty="0"/>
          </a:p>
        </p:txBody>
      </p:sp>
    </p:spTree>
    <p:extLst>
      <p:ext uri="{BB962C8B-B14F-4D97-AF65-F5344CB8AC3E}">
        <p14:creationId xmlns:p14="http://schemas.microsoft.com/office/powerpoint/2010/main" val="2053293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plants</a:t>
            </a:r>
            <a:r>
              <a:rPr lang="en-US" baseline="0" dirty="0" smtClean="0"/>
              <a:t> being found per pulling are in the single digits!</a:t>
            </a:r>
            <a:endParaRPr lang="en-US" dirty="0"/>
          </a:p>
        </p:txBody>
      </p:sp>
      <p:sp>
        <p:nvSpPr>
          <p:cNvPr id="4" name="Slide Number Placeholder 3"/>
          <p:cNvSpPr>
            <a:spLocks noGrp="1"/>
          </p:cNvSpPr>
          <p:nvPr>
            <p:ph type="sldNum" sz="quarter" idx="10"/>
          </p:nvPr>
        </p:nvSpPr>
        <p:spPr/>
        <p:txBody>
          <a:bodyPr/>
          <a:lstStyle/>
          <a:p>
            <a:fld id="{AC9FB62B-1275-4C86-BEF4-3B718C63D447}" type="slidenum">
              <a:rPr lang="en-US" smtClean="0"/>
              <a:t>29</a:t>
            </a:fld>
            <a:endParaRPr lang="en-US" dirty="0"/>
          </a:p>
        </p:txBody>
      </p:sp>
    </p:spTree>
    <p:extLst>
      <p:ext uri="{BB962C8B-B14F-4D97-AF65-F5344CB8AC3E}">
        <p14:creationId xmlns:p14="http://schemas.microsoft.com/office/powerpoint/2010/main" val="255001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FB81EC-4C50-4B99-8B03-E82E2ED76027}" type="slidenum">
              <a:rPr lang="en-US" smtClean="0"/>
              <a:pPr/>
              <a:t>30</a:t>
            </a:fld>
            <a:endParaRPr lang="en-US"/>
          </a:p>
        </p:txBody>
      </p:sp>
    </p:spTree>
    <p:extLst>
      <p:ext uri="{BB962C8B-B14F-4D97-AF65-F5344CB8AC3E}">
        <p14:creationId xmlns:p14="http://schemas.microsoft.com/office/powerpoint/2010/main" val="3575431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6F3469-5B27-4AC9-B0E5-EF6F343BE293}" type="slidenum">
              <a:rPr lang="en-US" smtClean="0"/>
              <a:t>39</a:t>
            </a:fld>
            <a:endParaRPr lang="en-US"/>
          </a:p>
        </p:txBody>
      </p:sp>
    </p:spTree>
    <p:extLst>
      <p:ext uri="{BB962C8B-B14F-4D97-AF65-F5344CB8AC3E}">
        <p14:creationId xmlns:p14="http://schemas.microsoft.com/office/powerpoint/2010/main" val="2854929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6C594-51C3-4476-9B26-9D3BCF5D8016}"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1AA42-7129-47DD-91DD-FE7C156BC38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6C594-51C3-4476-9B26-9D3BCF5D8016}" type="datetimeFigureOut">
              <a:rPr lang="en-US" smtClean="0"/>
              <a:pPr/>
              <a:t>11/16/2015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61AA42-7129-47DD-91DD-FE7C156BC3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9.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gif"/><Relationship Id="rId5" Type="http://schemas.openxmlformats.org/officeDocument/2006/relationships/image" Target="../media/image15.jp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jpeg"/><Relationship Id="rId1" Type="http://schemas.openxmlformats.org/officeDocument/2006/relationships/slideLayout" Target="../slideLayouts/slideLayout2.xml"/><Relationship Id="rId5" Type="http://schemas.openxmlformats.org/officeDocument/2006/relationships/image" Target="../media/image53.emf"/><Relationship Id="rId4" Type="http://schemas.openxmlformats.org/officeDocument/2006/relationships/image" Target="../media/image52.emf"/></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7.jpeg"/><Relationship Id="rId7" Type="http://schemas.openxmlformats.org/officeDocument/2006/relationships/image" Target="../media/image56.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5.png"/><Relationship Id="rId4" Type="http://schemas.openxmlformats.org/officeDocument/2006/relationships/oleObject" Target="../embeddings/oleObject1.bin"/><Relationship Id="rId9" Type="http://schemas.openxmlformats.org/officeDocument/2006/relationships/image" Target="../media/image59.jpeg"/></Relationships>
</file>

<file path=ppt/slides/_rels/slide4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6.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4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 Id="rId5" Type="http://schemas.openxmlformats.org/officeDocument/2006/relationships/image" Target="../media/image72.jpeg"/><Relationship Id="rId4" Type="http://schemas.openxmlformats.org/officeDocument/2006/relationships/image" Target="../media/image71.jpeg"/></Relationships>
</file>

<file path=ppt/slides/_rels/slide4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 Id="rId5" Type="http://schemas.openxmlformats.org/officeDocument/2006/relationships/image" Target="../media/image76.jpeg"/><Relationship Id="rId4" Type="http://schemas.openxmlformats.org/officeDocument/2006/relationships/image" Target="../media/image75.jpeg"/></Relationships>
</file>

<file path=ppt/slides/_rels/slide46.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hyperlink" Target="http://newfs.s3.amazonaws.com/taxon-images-1000s1000/Apiaceae/heracleum-maximum-le-ahaines-d.jpg" TargetMode="External"/><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4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4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 Id="rId5" Type="http://schemas.openxmlformats.org/officeDocument/2006/relationships/image" Target="../media/image89.jpeg"/><Relationship Id="rId4" Type="http://schemas.openxmlformats.org/officeDocument/2006/relationships/image" Target="../media/image88.jpeg"/></Relationships>
</file>

<file path=ppt/slides/_rels/slide5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52.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8.jpeg"/><Relationship Id="rId2" Type="http://schemas.openxmlformats.org/officeDocument/2006/relationships/image" Target="../media/image93.jpeg"/><Relationship Id="rId1" Type="http://schemas.openxmlformats.org/officeDocument/2006/relationships/slideLayout" Target="../slideLayouts/slideLayout7.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53.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image" Target="../media/image99.jpeg"/><Relationship Id="rId1" Type="http://schemas.openxmlformats.org/officeDocument/2006/relationships/slideLayout" Target="../slideLayouts/slideLayout7.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5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55.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09.png"/><Relationship Id="rId5" Type="http://schemas.openxmlformats.org/officeDocument/2006/relationships/oleObject" Target="../embeddings/oleObject4.bin"/><Relationship Id="rId10" Type="http://schemas.openxmlformats.org/officeDocument/2006/relationships/image" Target="../media/image111.png"/><Relationship Id="rId4" Type="http://schemas.openxmlformats.org/officeDocument/2006/relationships/image" Target="../media/image108.png"/><Relationship Id="rId9" Type="http://schemas.openxmlformats.org/officeDocument/2006/relationships/oleObject" Target="../embeddings/oleObject6.bin"/></Relationships>
</file>

<file path=ppt/slides/_rels/slide56.xml.rels><?xml version="1.0" encoding="UTF-8" standalone="yes"?>
<Relationships xmlns="http://schemas.openxmlformats.org/package/2006/relationships"><Relationship Id="rId3" Type="http://schemas.openxmlformats.org/officeDocument/2006/relationships/image" Target="../media/image113.jpeg"/><Relationship Id="rId7" Type="http://schemas.openxmlformats.org/officeDocument/2006/relationships/image" Target="../media/image117.jpeg"/><Relationship Id="rId2" Type="http://schemas.openxmlformats.org/officeDocument/2006/relationships/image" Target="../media/image112.jpeg"/><Relationship Id="rId1" Type="http://schemas.openxmlformats.org/officeDocument/2006/relationships/slideLayout" Target="../slideLayouts/slideLayout7.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5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7.xml"/><Relationship Id="rId5" Type="http://schemas.openxmlformats.org/officeDocument/2006/relationships/image" Target="../media/image121.png"/><Relationship Id="rId4" Type="http://schemas.openxmlformats.org/officeDocument/2006/relationships/image" Target="../media/image120.png"/></Relationships>
</file>

<file path=ppt/slides/_rels/slide58.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3.jpeg"/><Relationship Id="rId7" Type="http://schemas.openxmlformats.org/officeDocument/2006/relationships/image" Target="../media/image125.jpeg"/><Relationship Id="rId2" Type="http://schemas.openxmlformats.org/officeDocument/2006/relationships/hyperlink" Target="http://webapps.lib.uconn.edu/ipane/tiff/uconn_ipane_rubusphoen_06c.tif" TargetMode="External"/><Relationship Id="rId1" Type="http://schemas.openxmlformats.org/officeDocument/2006/relationships/slideLayout" Target="../slideLayouts/slideLayout7.xml"/><Relationship Id="rId6" Type="http://schemas.openxmlformats.org/officeDocument/2006/relationships/hyperlink" Target="http://webapps.lib.uconn.edu/ipane/tiff/uconn_ipane_rubusphoen_09c.tif" TargetMode="External"/><Relationship Id="rId5" Type="http://schemas.openxmlformats.org/officeDocument/2006/relationships/image" Target="../media/image124.jpeg"/><Relationship Id="rId4" Type="http://schemas.openxmlformats.org/officeDocument/2006/relationships/hyperlink" Target="http://webapps.lib.uconn.edu/ipane/tiff/uconn_ipane_rubusphoen_08c.tif" TargetMode="External"/><Relationship Id="rId9" Type="http://schemas.openxmlformats.org/officeDocument/2006/relationships/image" Target="../media/image127.jpeg"/></Relationships>
</file>

<file path=ppt/slides/_rels/slide6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xml"/><Relationship Id="rId5" Type="http://schemas.openxmlformats.org/officeDocument/2006/relationships/image" Target="../media/image130.jpeg"/><Relationship Id="rId4" Type="http://schemas.openxmlformats.org/officeDocument/2006/relationships/hyperlink" Target="http://webapps.lib.uconn.edu/ipane/tiff/uconn_ipane_rubusphoen_09c.tif"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7.xml"/><Relationship Id="rId4" Type="http://schemas.openxmlformats.org/officeDocument/2006/relationships/image" Target="../media/image133.png"/></Relationships>
</file>

<file path=ppt/slides/_rels/slide6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hyperlink" Target="http://webapps.lib.uconn.edu/ipane/tiff/uconn_ipane_pueramonta_04c.tif" TargetMode="External"/><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hyperlink" Target="http://webapps.lib.uconn.edu/ipane/tiff/uconn_ipane_pueramonta_12c.tif" TargetMode="External"/><Relationship Id="rId4" Type="http://schemas.openxmlformats.org/officeDocument/2006/relationships/image" Target="../media/image135.jpeg"/></Relationships>
</file>

<file path=ppt/slides/_rels/slide63.xml.rels><?xml version="1.0" encoding="UTF-8" standalone="yes"?>
<Relationships xmlns="http://schemas.openxmlformats.org/package/2006/relationships"><Relationship Id="rId3" Type="http://schemas.openxmlformats.org/officeDocument/2006/relationships/image" Target="../media/image138.jpeg"/><Relationship Id="rId7" Type="http://schemas.openxmlformats.org/officeDocument/2006/relationships/image" Target="../media/image142.jpeg"/><Relationship Id="rId2" Type="http://schemas.openxmlformats.org/officeDocument/2006/relationships/image" Target="../media/image137.jpeg"/><Relationship Id="rId1" Type="http://schemas.openxmlformats.org/officeDocument/2006/relationships/slideLayout" Target="../slideLayouts/slideLayout7.xml"/><Relationship Id="rId6" Type="http://schemas.openxmlformats.org/officeDocument/2006/relationships/image" Target="../media/image141.jpeg"/><Relationship Id="rId5" Type="http://schemas.openxmlformats.org/officeDocument/2006/relationships/image" Target="../media/image140.jpeg"/><Relationship Id="rId4" Type="http://schemas.openxmlformats.org/officeDocument/2006/relationships/image" Target="../media/image139.jpeg"/></Relationships>
</file>

<file path=ppt/slides/_rels/slide64.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7.xml"/><Relationship Id="rId4" Type="http://schemas.openxmlformats.org/officeDocument/2006/relationships/image" Target="../media/image14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59162"/>
          </a:xfrm>
        </p:spPr>
        <p:txBody>
          <a:bodyPr>
            <a:normAutofit/>
          </a:bodyPr>
          <a:lstStyle/>
          <a:p>
            <a:r>
              <a:rPr lang="en-US" dirty="0" smtClean="0"/>
              <a:t/>
            </a:r>
            <a:br>
              <a:rPr lang="en-US" dirty="0" smtClean="0"/>
            </a:br>
            <a:r>
              <a:rPr lang="en-US" dirty="0" smtClean="0"/>
              <a:t/>
            </a:r>
            <a:br>
              <a:rPr lang="en-US" dirty="0" smtClean="0"/>
            </a:br>
            <a:r>
              <a:rPr lang="en-US" dirty="0" smtClean="0">
                <a:latin typeface="Algerian" panose="04020705040A02060702" pitchFamily="82" charset="0"/>
              </a:rPr>
              <a:t>Invasive Species Management in the </a:t>
            </a:r>
            <a:r>
              <a:rPr lang="en-US" dirty="0" err="1" smtClean="0">
                <a:latin typeface="Algerian" panose="04020705040A02060702" pitchFamily="82" charset="0"/>
              </a:rPr>
              <a:t>SuAsCo</a:t>
            </a:r>
            <a:r>
              <a:rPr lang="en-US" dirty="0" smtClean="0">
                <a:latin typeface="Algerian" panose="04020705040A02060702" pitchFamily="82" charset="0"/>
              </a:rPr>
              <a:t> watershed</a:t>
            </a:r>
            <a:endParaRPr lang="en-US" dirty="0">
              <a:latin typeface="Algerian" panose="04020705040A02060702" pitchFamily="82" charset="0"/>
            </a:endParaRPr>
          </a:p>
        </p:txBody>
      </p:sp>
      <p:sp>
        <p:nvSpPr>
          <p:cNvPr id="3" name="Content Placeholder 2"/>
          <p:cNvSpPr>
            <a:spLocks noGrp="1"/>
          </p:cNvSpPr>
          <p:nvPr>
            <p:ph idx="1"/>
          </p:nvPr>
        </p:nvSpPr>
        <p:spPr>
          <a:xfrm>
            <a:off x="457200" y="5105400"/>
            <a:ext cx="8229600" cy="1020763"/>
          </a:xfrm>
        </p:spPr>
        <p:txBody>
          <a:bodyPr/>
          <a:lstStyle/>
          <a:p>
            <a:pPr>
              <a:buNone/>
            </a:pPr>
            <a:r>
              <a:rPr lang="en-US" dirty="0" smtClean="0"/>
              <a:t>By: Amber Carr</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57200"/>
            <a:ext cx="24384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5800" y="1371600"/>
            <a:ext cx="4572000" cy="4495800"/>
          </a:xfrm>
          <a:prstGeom prst="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latin typeface="Algerian" pitchFamily="82" charset="0"/>
              </a:rPr>
              <a:t>Our Location</a:t>
            </a:r>
            <a:endParaRPr lang="en-US" dirty="0">
              <a:latin typeface="Algerian" pitchFamily="82" charset="0"/>
            </a:endParaRPr>
          </a:p>
        </p:txBody>
      </p:sp>
      <p:sp>
        <p:nvSpPr>
          <p:cNvPr id="14" name="TextBox 13"/>
          <p:cNvSpPr txBox="1"/>
          <p:nvPr/>
        </p:nvSpPr>
        <p:spPr>
          <a:xfrm>
            <a:off x="5410200" y="1524000"/>
            <a:ext cx="3124200" cy="3970318"/>
          </a:xfrm>
          <a:prstGeom prst="rect">
            <a:avLst/>
          </a:prstGeom>
          <a:noFill/>
        </p:spPr>
        <p:txBody>
          <a:bodyPr wrap="square" rtlCol="0">
            <a:spAutoFit/>
          </a:bodyPr>
          <a:lstStyle/>
          <a:p>
            <a:pPr marL="342900" indent="-342900" defTabSz="4389438">
              <a:spcBef>
                <a:spcPct val="50000"/>
              </a:spcBef>
              <a:buFontTx/>
              <a:buChar char="•"/>
            </a:pPr>
            <a:r>
              <a:rPr lang="en-US" b="1" dirty="0" smtClean="0"/>
              <a:t>Sudbury, </a:t>
            </a:r>
            <a:r>
              <a:rPr lang="en-US" b="1" dirty="0" err="1" smtClean="0"/>
              <a:t>Assabet</a:t>
            </a:r>
            <a:r>
              <a:rPr lang="en-US" b="1" dirty="0" smtClean="0"/>
              <a:t> and Concord Rivers are designated as “Wild and Scenic” under the Wild and Scenic River Act</a:t>
            </a:r>
          </a:p>
          <a:p>
            <a:pPr marL="342900" indent="-342900" defTabSz="4389438">
              <a:spcBef>
                <a:spcPct val="50000"/>
              </a:spcBef>
              <a:buFontTx/>
              <a:buChar char="•"/>
            </a:pPr>
            <a:r>
              <a:rPr lang="en-US" b="1" dirty="0" smtClean="0"/>
              <a:t>Approximately 60,000 acres of the watershed is considered permanently protected open space</a:t>
            </a:r>
          </a:p>
          <a:p>
            <a:pPr marL="342900" indent="-342900" defTabSz="4389438">
              <a:spcBef>
                <a:spcPct val="50000"/>
              </a:spcBef>
              <a:buFontTx/>
              <a:buChar char="•"/>
            </a:pPr>
            <a:r>
              <a:rPr lang="en-US" b="1" dirty="0" smtClean="0"/>
              <a:t>The watershed is comprised of 36 towns, covering 377 square miles</a:t>
            </a:r>
          </a:p>
          <a:p>
            <a:endParaRPr lang="en-US" dirty="0"/>
          </a:p>
        </p:txBody>
      </p:sp>
      <p:pic>
        <p:nvPicPr>
          <p:cNvPr id="11" name="Picture 95" descr="CISMA poster"/>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914400" y="1600200"/>
            <a:ext cx="4038600" cy="4000333"/>
          </a:xfrm>
          <a:prstGeom prst="rect">
            <a:avLst/>
          </a:prstGeom>
          <a:noFill/>
        </p:spPr>
      </p:pic>
      <p:pic>
        <p:nvPicPr>
          <p:cNvPr id="12" name="Picture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4400" y="1600200"/>
            <a:ext cx="1371600" cy="901514"/>
          </a:xfrm>
          <a:prstGeom prst="rect">
            <a:avLst/>
          </a:prstGeom>
          <a:solidFill>
            <a:schemeClr val="bg1"/>
          </a:solidFill>
          <a:ln w="9525">
            <a:noFill/>
            <a:miter lim="800000"/>
            <a:headEnd/>
            <a:tailEnd/>
          </a:ln>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5480" y="457200"/>
            <a:ext cx="1869440" cy="7010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52800" y="4876800"/>
            <a:ext cx="5257800" cy="1752600"/>
          </a:xfrm>
          <a:prstGeom prst="rect">
            <a:avLst/>
          </a:prstGeom>
          <a:solidFill>
            <a:srgbClr val="C2C23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latin typeface="Algerian" pitchFamily="82" charset="0"/>
              </a:rPr>
              <a:t>How we began</a:t>
            </a:r>
            <a:endParaRPr lang="en-US" dirty="0">
              <a:latin typeface="Algerian" pitchFamily="82" charset="0"/>
            </a:endParaRPr>
          </a:p>
        </p:txBody>
      </p:sp>
      <p:sp>
        <p:nvSpPr>
          <p:cNvPr id="3" name="Content Placeholder 2"/>
          <p:cNvSpPr>
            <a:spLocks noGrp="1"/>
          </p:cNvSpPr>
          <p:nvPr>
            <p:ph idx="1"/>
          </p:nvPr>
        </p:nvSpPr>
        <p:spPr/>
        <p:txBody>
          <a:bodyPr/>
          <a:lstStyle/>
          <a:p>
            <a:r>
              <a:rPr lang="en-US" dirty="0" smtClean="0"/>
              <a:t>New England Invasive plant summit Sept. 2005</a:t>
            </a:r>
          </a:p>
          <a:p>
            <a:r>
              <a:rPr lang="en-US" dirty="0" smtClean="0"/>
              <a:t>Called </a:t>
            </a:r>
            <a:r>
              <a:rPr lang="en-US" dirty="0" err="1" smtClean="0"/>
              <a:t>SuAsCo</a:t>
            </a:r>
            <a:r>
              <a:rPr lang="en-US" dirty="0" smtClean="0"/>
              <a:t> ITF from 2005-2008</a:t>
            </a:r>
          </a:p>
          <a:p>
            <a:r>
              <a:rPr lang="en-US" dirty="0" smtClean="0"/>
              <a:t>In 2008 changed name to </a:t>
            </a:r>
            <a:r>
              <a:rPr lang="en-US" dirty="0" err="1" smtClean="0"/>
              <a:t>SuAsCo</a:t>
            </a:r>
            <a:r>
              <a:rPr lang="en-US" dirty="0" smtClean="0"/>
              <a:t> CISMA</a:t>
            </a:r>
          </a:p>
          <a:p>
            <a:r>
              <a:rPr lang="en-US" dirty="0" smtClean="0"/>
              <a:t>May 1</a:t>
            </a:r>
            <a:r>
              <a:rPr lang="en-US" baseline="30000" dirty="0" smtClean="0"/>
              <a:t>st</a:t>
            </a:r>
            <a:r>
              <a:rPr lang="en-US" dirty="0" smtClean="0"/>
              <a:t> 2009 signed our “Memorandum of Understanding” MOU</a:t>
            </a:r>
          </a:p>
          <a:p>
            <a:endParaRPr lang="en-US" dirty="0" smtClean="0"/>
          </a:p>
          <a:p>
            <a:endParaRPr lang="en-US" dirty="0" smtClean="0"/>
          </a:p>
        </p:txBody>
      </p:sp>
      <p:grpSp>
        <p:nvGrpSpPr>
          <p:cNvPr id="4" name="Group 109"/>
          <p:cNvGrpSpPr>
            <a:grpSpLocks/>
          </p:cNvGrpSpPr>
          <p:nvPr/>
        </p:nvGrpSpPr>
        <p:grpSpPr bwMode="auto">
          <a:xfrm>
            <a:off x="3810000" y="4953000"/>
            <a:ext cx="4419600" cy="1600200"/>
            <a:chOff x="2736" y="10080"/>
            <a:chExt cx="4272" cy="2064"/>
          </a:xfrm>
        </p:grpSpPr>
        <p:pic>
          <p:nvPicPr>
            <p:cNvPr id="5" name="Picture 100" descr="Picture3"/>
            <p:cNvPicPr>
              <a:picLocks noChangeAspect="1" noChangeArrowheads="1"/>
            </p:cNvPicPr>
            <p:nvPr/>
          </p:nvPicPr>
          <p:blipFill>
            <a:blip r:embed="rId2" cstate="email">
              <a:extLst>
                <a:ext uri="{28A0092B-C50C-407E-A947-70E740481C1C}">
                  <a14:useLocalDpi xmlns:a14="http://schemas.microsoft.com/office/drawing/2010/main"/>
                </a:ext>
              </a:extLst>
            </a:blip>
            <a:srcRect r="4054" b="32155"/>
            <a:stretch>
              <a:fillRect/>
            </a:stretch>
          </p:blipFill>
          <p:spPr bwMode="auto">
            <a:xfrm>
              <a:off x="5328" y="10080"/>
              <a:ext cx="1680" cy="1536"/>
            </a:xfrm>
            <a:prstGeom prst="rect">
              <a:avLst/>
            </a:prstGeom>
            <a:noFill/>
          </p:spPr>
        </p:pic>
        <p:pic>
          <p:nvPicPr>
            <p:cNvPr id="6" name="Picture 101" descr="Picture2"/>
            <p:cNvPicPr>
              <a:picLocks noChangeAspect="1" noChangeArrowheads="1"/>
            </p:cNvPicPr>
            <p:nvPr/>
          </p:nvPicPr>
          <p:blipFill>
            <a:blip r:embed="rId3" cstate="email">
              <a:extLst>
                <a:ext uri="{28A0092B-C50C-407E-A947-70E740481C1C}">
                  <a14:useLocalDpi xmlns:a14="http://schemas.microsoft.com/office/drawing/2010/main"/>
                </a:ext>
              </a:extLst>
            </a:blip>
            <a:srcRect r="5278" b="50000"/>
            <a:stretch>
              <a:fillRect/>
            </a:stretch>
          </p:blipFill>
          <p:spPr bwMode="auto">
            <a:xfrm>
              <a:off x="2736" y="10272"/>
              <a:ext cx="1920" cy="1344"/>
            </a:xfrm>
            <a:prstGeom prst="rect">
              <a:avLst/>
            </a:prstGeom>
            <a:noFill/>
          </p:spPr>
        </p:pic>
        <p:pic>
          <p:nvPicPr>
            <p:cNvPr id="7" name="Picture 102" descr="Picture1"/>
            <p:cNvPicPr>
              <a:picLocks noChangeAspect="1" noChangeArrowheads="1"/>
            </p:cNvPicPr>
            <p:nvPr/>
          </p:nvPicPr>
          <p:blipFill>
            <a:blip r:embed="rId4" cstate="email">
              <a:extLst>
                <a:ext uri="{28A0092B-C50C-407E-A947-70E740481C1C}">
                  <a14:useLocalDpi xmlns:a14="http://schemas.microsoft.com/office/drawing/2010/main"/>
                </a:ext>
              </a:extLst>
            </a:blip>
            <a:srcRect r="2911" b="50000"/>
            <a:stretch>
              <a:fillRect/>
            </a:stretch>
          </p:blipFill>
          <p:spPr bwMode="auto">
            <a:xfrm>
              <a:off x="3792" y="10800"/>
              <a:ext cx="1968" cy="1344"/>
            </a:xfrm>
            <a:prstGeom prst="rect">
              <a:avLst/>
            </a:prstGeom>
            <a:noFill/>
          </p:spPr>
        </p:pic>
      </p:gr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52600" y="4876800"/>
            <a:ext cx="2667000" cy="1752600"/>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latin typeface="Algerian" pitchFamily="82" charset="0"/>
              </a:rPr>
              <a:t>MOU signing</a:t>
            </a:r>
            <a:endParaRPr lang="en-US" dirty="0">
              <a:latin typeface="Algerian" pitchFamily="82" charset="0"/>
            </a:endParaRPr>
          </a:p>
        </p:txBody>
      </p:sp>
      <p:sp>
        <p:nvSpPr>
          <p:cNvPr id="3" name="Content Placeholder 2"/>
          <p:cNvSpPr>
            <a:spLocks noGrp="1"/>
          </p:cNvSpPr>
          <p:nvPr>
            <p:ph sz="half" idx="1"/>
          </p:nvPr>
        </p:nvSpPr>
        <p:spPr/>
        <p:txBody>
          <a:bodyPr/>
          <a:lstStyle/>
          <a:p>
            <a:r>
              <a:rPr lang="en-US" dirty="0" smtClean="0"/>
              <a:t>We signed our MOU (memorandum of understanding) on May 1</a:t>
            </a:r>
            <a:r>
              <a:rPr lang="en-US" baseline="30000" dirty="0" smtClean="0"/>
              <a:t>st</a:t>
            </a:r>
            <a:r>
              <a:rPr lang="en-US" dirty="0" smtClean="0"/>
              <a:t> 2009 </a:t>
            </a:r>
          </a:p>
          <a:p>
            <a:r>
              <a:rPr lang="en-US" dirty="0" smtClean="0"/>
              <a:t>13 of our current 41 partner organizations signed the MOU that day</a:t>
            </a:r>
          </a:p>
          <a:p>
            <a:endParaRPr lang="en-US" dirty="0"/>
          </a:p>
        </p:txBody>
      </p:sp>
      <p:pic>
        <p:nvPicPr>
          <p:cNvPr id="5" name="Content Placeholder 4" descr="IMG_0081.jpg"/>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648200" y="2348706"/>
            <a:ext cx="4038600" cy="3028950"/>
          </a:xfrm>
        </p:spPr>
      </p:pic>
      <p:pic>
        <p:nvPicPr>
          <p:cNvPr id="7" name="Picture 102" descr="Picture1"/>
          <p:cNvPicPr>
            <a:picLocks noChangeAspect="1" noChangeArrowheads="1"/>
          </p:cNvPicPr>
          <p:nvPr/>
        </p:nvPicPr>
        <p:blipFill>
          <a:blip r:embed="rId3" cstate="email">
            <a:extLst>
              <a:ext uri="{28A0092B-C50C-407E-A947-70E740481C1C}">
                <a14:useLocalDpi xmlns:a14="http://schemas.microsoft.com/office/drawing/2010/main"/>
              </a:ext>
            </a:extLst>
          </a:blip>
          <a:srcRect r="2911" b="50000"/>
          <a:stretch>
            <a:fillRect/>
          </a:stretch>
        </p:blipFill>
        <p:spPr bwMode="auto">
          <a:xfrm>
            <a:off x="1905000" y="5029200"/>
            <a:ext cx="2286000" cy="1495673"/>
          </a:xfrm>
          <a:prstGeom prst="rect">
            <a:avLst/>
          </a:prstGeom>
          <a:noFill/>
        </p:spPr>
      </p:pic>
      <p:pic>
        <p:nvPicPr>
          <p:cNvPr id="1026" name="Picture 2" descr="C:\Program Files\Microsoft Office\Media\CntCD1\Animated\j0236308.gif"/>
          <p:cNvPicPr>
            <a:picLocks noChangeAspect="1" noChangeArrowheads="1" noCrop="1"/>
          </p:cNvPicPr>
          <p:nvPr/>
        </p:nvPicPr>
        <p:blipFill>
          <a:blip r:embed="rId4" cstate="print"/>
          <a:srcRect/>
          <a:stretch>
            <a:fillRect/>
          </a:stretch>
        </p:blipFill>
        <p:spPr bwMode="auto">
          <a:xfrm>
            <a:off x="3657600" y="6019800"/>
            <a:ext cx="647700" cy="590550"/>
          </a:xfrm>
          <a:prstGeom prst="rect">
            <a:avLst/>
          </a:prstGeom>
          <a:noFill/>
        </p:spPr>
      </p:pic>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lgerian" pitchFamily="82" charset="0"/>
              </a:rPr>
              <a:t>What is it?</a:t>
            </a:r>
            <a:endParaRPr lang="en-US" dirty="0">
              <a:latin typeface="Algerian" pitchFamily="82" charset="0"/>
            </a:endParaRPr>
          </a:p>
        </p:txBody>
      </p:sp>
      <p:sp>
        <p:nvSpPr>
          <p:cNvPr id="3" name="Content Placeholder 2"/>
          <p:cNvSpPr>
            <a:spLocks noGrp="1"/>
          </p:cNvSpPr>
          <p:nvPr>
            <p:ph idx="1"/>
          </p:nvPr>
        </p:nvSpPr>
        <p:spPr>
          <a:xfrm>
            <a:off x="457200" y="1371600"/>
            <a:ext cx="8229600" cy="4525963"/>
          </a:xfrm>
        </p:spPr>
        <p:txBody>
          <a:bodyPr/>
          <a:lstStyle/>
          <a:p>
            <a:pPr>
              <a:buNone/>
            </a:pPr>
            <a:r>
              <a:rPr lang="en-US" dirty="0" smtClean="0"/>
              <a:t>The </a:t>
            </a:r>
            <a:r>
              <a:rPr lang="en-US" dirty="0" err="1" smtClean="0"/>
              <a:t>SuAsCo</a:t>
            </a:r>
            <a:r>
              <a:rPr lang="en-US" dirty="0" smtClean="0"/>
              <a:t> CISMA is:</a:t>
            </a:r>
          </a:p>
          <a:p>
            <a:pPr>
              <a:buNone/>
            </a:pPr>
            <a:r>
              <a:rPr lang="en-US" sz="2000" dirty="0" smtClean="0"/>
              <a:t>“ a group of federal, state, and local land owners and land managers committed to controlling invasive species within the watershed”</a:t>
            </a:r>
          </a:p>
          <a:p>
            <a:pPr>
              <a:buNone/>
            </a:pPr>
            <a:endParaRPr lang="en-US" sz="2000" dirty="0" smtClean="0"/>
          </a:p>
          <a:p>
            <a:pPr>
              <a:buNone/>
            </a:pPr>
            <a:endParaRPr lang="en-US" sz="2000" dirty="0"/>
          </a:p>
        </p:txBody>
      </p:sp>
      <p:sp>
        <p:nvSpPr>
          <p:cNvPr id="4" name="Rectangle 3"/>
          <p:cNvSpPr/>
          <p:nvPr/>
        </p:nvSpPr>
        <p:spPr>
          <a:xfrm>
            <a:off x="838200" y="2590800"/>
            <a:ext cx="7239000" cy="3962400"/>
          </a:xfrm>
          <a:prstGeom prst="rect">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r>
              <a:rPr lang="en-US" sz="1200" dirty="0" smtClean="0">
                <a:solidFill>
                  <a:schemeClr val="tx1"/>
                </a:solidFill>
              </a:rPr>
              <a:t>Acton Conservation Commission</a:t>
            </a:r>
          </a:p>
          <a:p>
            <a:r>
              <a:rPr lang="en-US" sz="1200" dirty="0" smtClean="0">
                <a:solidFill>
                  <a:schemeClr val="tx1"/>
                </a:solidFill>
              </a:rPr>
              <a:t>Carlisle Conservation Commission </a:t>
            </a:r>
          </a:p>
          <a:p>
            <a:r>
              <a:rPr lang="en-US" sz="1200" dirty="0" smtClean="0">
                <a:solidFill>
                  <a:schemeClr val="tx1"/>
                </a:solidFill>
              </a:rPr>
              <a:t>Carlisle Conservation Foundation</a:t>
            </a:r>
          </a:p>
          <a:p>
            <a:r>
              <a:rPr lang="en-US" sz="1200" dirty="0" smtClean="0">
                <a:solidFill>
                  <a:schemeClr val="tx1"/>
                </a:solidFill>
              </a:rPr>
              <a:t>Chelmsford Conservation Commission</a:t>
            </a:r>
          </a:p>
          <a:p>
            <a:r>
              <a:rPr lang="en-US" sz="1200" dirty="0" smtClean="0">
                <a:solidFill>
                  <a:schemeClr val="tx1"/>
                </a:solidFill>
              </a:rPr>
              <a:t>Concord Land Conservation Trust </a:t>
            </a:r>
          </a:p>
          <a:p>
            <a:r>
              <a:rPr lang="en-US" sz="1200" dirty="0" smtClean="0">
                <a:solidFill>
                  <a:schemeClr val="tx1"/>
                </a:solidFill>
              </a:rPr>
              <a:t>Concord Natural Resources Commission </a:t>
            </a:r>
          </a:p>
          <a:p>
            <a:r>
              <a:rPr lang="en-US" sz="1200" dirty="0" smtClean="0">
                <a:solidFill>
                  <a:schemeClr val="tx1"/>
                </a:solidFill>
              </a:rPr>
              <a:t>Friends of </a:t>
            </a:r>
            <a:r>
              <a:rPr lang="en-US" sz="1200" dirty="0" err="1" smtClean="0">
                <a:solidFill>
                  <a:schemeClr val="tx1"/>
                </a:solidFill>
              </a:rPr>
              <a:t>Assabet</a:t>
            </a:r>
            <a:r>
              <a:rPr lang="en-US" sz="1200" dirty="0" smtClean="0">
                <a:solidFill>
                  <a:schemeClr val="tx1"/>
                </a:solidFill>
              </a:rPr>
              <a:t> River National Wildlife Refuge </a:t>
            </a:r>
          </a:p>
          <a:p>
            <a:r>
              <a:rPr lang="en-US" sz="1200" dirty="0" smtClean="0">
                <a:solidFill>
                  <a:schemeClr val="tx1"/>
                </a:solidFill>
              </a:rPr>
              <a:t>Harvard Conservation Commission </a:t>
            </a:r>
          </a:p>
          <a:p>
            <a:r>
              <a:rPr lang="en-US" sz="1200" dirty="0" smtClean="0">
                <a:solidFill>
                  <a:schemeClr val="tx1"/>
                </a:solidFill>
              </a:rPr>
              <a:t>Hop Brook Protection Association </a:t>
            </a:r>
          </a:p>
          <a:p>
            <a:r>
              <a:rPr lang="en-US" sz="1200" dirty="0" smtClean="0">
                <a:solidFill>
                  <a:schemeClr val="tx1"/>
                </a:solidFill>
              </a:rPr>
              <a:t>Lincoln Conservation Commission </a:t>
            </a:r>
          </a:p>
          <a:p>
            <a:r>
              <a:rPr lang="en-US" sz="1200" dirty="0" smtClean="0">
                <a:solidFill>
                  <a:schemeClr val="tx1"/>
                </a:solidFill>
              </a:rPr>
              <a:t>Lincoln Land Conservation Trust </a:t>
            </a:r>
          </a:p>
          <a:p>
            <a:r>
              <a:rPr lang="en-US" sz="1200" dirty="0" smtClean="0">
                <a:solidFill>
                  <a:schemeClr val="tx1"/>
                </a:solidFill>
              </a:rPr>
              <a:t>Littleton Conservation Commission </a:t>
            </a:r>
          </a:p>
          <a:p>
            <a:r>
              <a:rPr lang="en-US" sz="1200" dirty="0" smtClean="0">
                <a:solidFill>
                  <a:schemeClr val="tx1"/>
                </a:solidFill>
              </a:rPr>
              <a:t>Littleton Conservation Trust </a:t>
            </a:r>
          </a:p>
          <a:p>
            <a:r>
              <a:rPr lang="en-US" sz="1200" dirty="0" smtClean="0">
                <a:solidFill>
                  <a:schemeClr val="tx1"/>
                </a:solidFill>
              </a:rPr>
              <a:t>Marlborough Conservation Commission </a:t>
            </a:r>
          </a:p>
          <a:p>
            <a:r>
              <a:rPr lang="en-US" sz="1200" dirty="0" smtClean="0">
                <a:solidFill>
                  <a:schemeClr val="tx1"/>
                </a:solidFill>
              </a:rPr>
              <a:t>Massachusetts Audubon Society</a:t>
            </a:r>
          </a:p>
          <a:p>
            <a:r>
              <a:rPr lang="en-US" sz="1200" dirty="0" smtClean="0">
                <a:solidFill>
                  <a:schemeClr val="tx1"/>
                </a:solidFill>
              </a:rPr>
              <a:t>Massachusetts Division of Ecological Restoration </a:t>
            </a:r>
          </a:p>
          <a:p>
            <a:r>
              <a:rPr lang="en-US" sz="1200" dirty="0" smtClean="0">
                <a:solidFill>
                  <a:schemeClr val="tx1"/>
                </a:solidFill>
              </a:rPr>
              <a:t>(Dept of Fish and Game) </a:t>
            </a:r>
          </a:p>
          <a:p>
            <a:r>
              <a:rPr lang="en-US" sz="1200" dirty="0" smtClean="0">
                <a:solidFill>
                  <a:schemeClr val="tx1"/>
                </a:solidFill>
              </a:rPr>
              <a:t>Massachusetts Natural Heritage and Endangered </a:t>
            </a:r>
          </a:p>
          <a:p>
            <a:r>
              <a:rPr lang="en-US" sz="1200" dirty="0" smtClean="0">
                <a:solidFill>
                  <a:schemeClr val="tx1"/>
                </a:solidFill>
              </a:rPr>
              <a:t>Species Program</a:t>
            </a:r>
          </a:p>
          <a:p>
            <a:r>
              <a:rPr lang="en-US" sz="1200" dirty="0" smtClean="0">
                <a:solidFill>
                  <a:schemeClr val="tx1"/>
                </a:solidFill>
              </a:rPr>
              <a:t>Maynard Conservation Commission </a:t>
            </a:r>
          </a:p>
          <a:p>
            <a:r>
              <a:rPr lang="en-US" sz="1200" dirty="0" smtClean="0">
                <a:solidFill>
                  <a:schemeClr val="tx1"/>
                </a:solidFill>
              </a:rPr>
              <a:t>Middlesex Conservation District</a:t>
            </a:r>
          </a:p>
          <a:p>
            <a:r>
              <a:rPr lang="en-US" sz="1200" dirty="0" smtClean="0">
                <a:solidFill>
                  <a:schemeClr val="tx1"/>
                </a:solidFill>
              </a:rPr>
              <a:t>Natick Garden Club</a:t>
            </a:r>
          </a:p>
          <a:p>
            <a:r>
              <a:rPr lang="en-US" sz="1200" dirty="0" smtClean="0">
                <a:solidFill>
                  <a:schemeClr val="tx1"/>
                </a:solidFill>
              </a:rPr>
              <a:t>National Park Service </a:t>
            </a:r>
          </a:p>
          <a:p>
            <a:r>
              <a:rPr lang="en-US" sz="1200" dirty="0" smtClean="0">
                <a:solidFill>
                  <a:schemeClr val="tx1"/>
                </a:solidFill>
              </a:rPr>
              <a:t>New England Forestry Foundation </a:t>
            </a:r>
          </a:p>
          <a:p>
            <a:r>
              <a:rPr lang="en-US" sz="1200" dirty="0" smtClean="0">
                <a:solidFill>
                  <a:schemeClr val="tx1"/>
                </a:solidFill>
              </a:rPr>
              <a:t>New England Wild Flower Society </a:t>
            </a:r>
          </a:p>
          <a:p>
            <a:r>
              <a:rPr lang="en-US" sz="1200" dirty="0" smtClean="0">
                <a:solidFill>
                  <a:schemeClr val="tx1"/>
                </a:solidFill>
              </a:rPr>
              <a:t>OARS: For the </a:t>
            </a:r>
            <a:r>
              <a:rPr lang="en-US" sz="1200" dirty="0" err="1" smtClean="0">
                <a:solidFill>
                  <a:schemeClr val="tx1"/>
                </a:solidFill>
              </a:rPr>
              <a:t>Assabet</a:t>
            </a:r>
            <a:r>
              <a:rPr lang="en-US" sz="1200" dirty="0" smtClean="0">
                <a:solidFill>
                  <a:schemeClr val="tx1"/>
                </a:solidFill>
              </a:rPr>
              <a:t> Sudbury and Concord Rivers </a:t>
            </a:r>
          </a:p>
          <a:p>
            <a:r>
              <a:rPr lang="en-US" sz="1200" dirty="0" smtClean="0">
                <a:solidFill>
                  <a:schemeClr val="tx1"/>
                </a:solidFill>
              </a:rPr>
              <a:t>Southborough Open Land Foundation </a:t>
            </a:r>
          </a:p>
          <a:p>
            <a:r>
              <a:rPr lang="en-US" sz="1200" dirty="0" smtClean="0">
                <a:solidFill>
                  <a:schemeClr val="tx1"/>
                </a:solidFill>
              </a:rPr>
              <a:t>Stow Conservation Commission </a:t>
            </a:r>
          </a:p>
          <a:p>
            <a:r>
              <a:rPr lang="en-US" sz="1200" dirty="0" smtClean="0">
                <a:solidFill>
                  <a:schemeClr val="tx1"/>
                </a:solidFill>
              </a:rPr>
              <a:t>Stow Conservation Trust</a:t>
            </a:r>
          </a:p>
          <a:p>
            <a:r>
              <a:rPr lang="en-US" sz="1200" dirty="0" err="1" smtClean="0">
                <a:solidFill>
                  <a:schemeClr val="tx1"/>
                </a:solidFill>
              </a:rPr>
              <a:t>SuAsCo</a:t>
            </a:r>
            <a:r>
              <a:rPr lang="en-US" sz="1200" dirty="0" smtClean="0">
                <a:solidFill>
                  <a:schemeClr val="tx1"/>
                </a:solidFill>
              </a:rPr>
              <a:t> Watershed Community Council </a:t>
            </a:r>
          </a:p>
          <a:p>
            <a:r>
              <a:rPr lang="en-US" sz="1200" dirty="0" err="1" smtClean="0">
                <a:solidFill>
                  <a:schemeClr val="tx1"/>
                </a:solidFill>
              </a:rPr>
              <a:t>SuAsCo</a:t>
            </a:r>
            <a:r>
              <a:rPr lang="en-US" sz="1200" dirty="0" smtClean="0">
                <a:solidFill>
                  <a:schemeClr val="tx1"/>
                </a:solidFill>
              </a:rPr>
              <a:t> Wild&amp; Scenic River Stewardship Council </a:t>
            </a:r>
          </a:p>
          <a:p>
            <a:r>
              <a:rPr lang="en-US" sz="1200" dirty="0" smtClean="0">
                <a:solidFill>
                  <a:schemeClr val="tx1"/>
                </a:solidFill>
              </a:rPr>
              <a:t>Sudbury River Watershed Organization </a:t>
            </a:r>
          </a:p>
          <a:p>
            <a:r>
              <a:rPr lang="en-US" sz="1200" dirty="0" smtClean="0">
                <a:solidFill>
                  <a:schemeClr val="tx1"/>
                </a:solidFill>
              </a:rPr>
              <a:t>Sudbury Valley Trustees </a:t>
            </a:r>
          </a:p>
          <a:p>
            <a:r>
              <a:rPr lang="en-US" sz="1200" dirty="0" smtClean="0">
                <a:solidFill>
                  <a:schemeClr val="tx1"/>
                </a:solidFill>
              </a:rPr>
              <a:t>The Trustees of Reservations </a:t>
            </a:r>
          </a:p>
          <a:p>
            <a:r>
              <a:rPr lang="en-US" sz="1200" dirty="0" smtClean="0">
                <a:solidFill>
                  <a:schemeClr val="tx1"/>
                </a:solidFill>
              </a:rPr>
              <a:t>The Walden Woods Project </a:t>
            </a:r>
          </a:p>
          <a:p>
            <a:r>
              <a:rPr lang="en-US" sz="1200" dirty="0" smtClean="0">
                <a:solidFill>
                  <a:schemeClr val="tx1"/>
                </a:solidFill>
              </a:rPr>
              <a:t>Town of Sudbury </a:t>
            </a:r>
          </a:p>
          <a:p>
            <a:r>
              <a:rPr lang="en-US" sz="1200" dirty="0" smtClean="0">
                <a:solidFill>
                  <a:schemeClr val="tx1"/>
                </a:solidFill>
              </a:rPr>
              <a:t>U.S.  Department of Agriculture- Natural Resources Conservation Science</a:t>
            </a:r>
          </a:p>
          <a:p>
            <a:r>
              <a:rPr lang="en-US" sz="1200" dirty="0" smtClean="0">
                <a:solidFill>
                  <a:schemeClr val="tx1"/>
                </a:solidFill>
              </a:rPr>
              <a:t>U. S. Fish and Wildlife Service </a:t>
            </a:r>
          </a:p>
          <a:p>
            <a:r>
              <a:rPr lang="en-US" sz="1200" dirty="0" smtClean="0">
                <a:solidFill>
                  <a:schemeClr val="tx1"/>
                </a:solidFill>
              </a:rPr>
              <a:t>Wayland Conservation Commission</a:t>
            </a:r>
          </a:p>
          <a:p>
            <a:r>
              <a:rPr lang="en-US" sz="1200" dirty="0" smtClean="0">
                <a:solidFill>
                  <a:schemeClr val="tx1"/>
                </a:solidFill>
              </a:rPr>
              <a:t>Wayland Surface Water Quality Committee</a:t>
            </a:r>
          </a:p>
          <a:p>
            <a:r>
              <a:rPr lang="en-US" sz="1200" dirty="0" smtClean="0">
                <a:solidFill>
                  <a:schemeClr val="tx1"/>
                </a:solidFill>
              </a:rPr>
              <a:t>Westborough Community Land Trust</a:t>
            </a:r>
          </a:p>
          <a:p>
            <a:r>
              <a:rPr lang="en-US" sz="1200" dirty="0" smtClean="0">
                <a:solidFill>
                  <a:schemeClr val="tx1"/>
                </a:solidFill>
              </a:rPr>
              <a:t>Westborough Conservation Commission</a:t>
            </a:r>
          </a:p>
          <a:p>
            <a:r>
              <a:rPr lang="en-US" sz="1200" dirty="0" smtClean="0">
                <a:solidFill>
                  <a:schemeClr val="tx1"/>
                </a:solidFill>
              </a:rPr>
              <a:t>Westford Conservation Trust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http://cisma-suasco.org/</a:t>
            </a:r>
          </a:p>
        </p:txBody>
      </p:sp>
      <p:sp>
        <p:nvSpPr>
          <p:cNvPr id="3" name="Content Placeholder 2"/>
          <p:cNvSpPr>
            <a:spLocks noGrp="1"/>
          </p:cNvSpPr>
          <p:nvPr>
            <p:ph idx="1"/>
          </p:nvPr>
        </p:nvSpPr>
        <p:spPr/>
        <p:txBody>
          <a:bodyPr/>
          <a:lstStyle/>
          <a:p>
            <a:endParaRPr lang="en-US" dirty="0"/>
          </a:p>
        </p:txBody>
      </p:sp>
      <p:pic>
        <p:nvPicPr>
          <p:cNvPr id="4099"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400" y="1143000"/>
            <a:ext cx="6934200" cy="5547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2517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lgerian" panose="04020705040A02060702" pitchFamily="82" charset="0"/>
              </a:rPr>
              <a:t>Funding Sources over the Years</a:t>
            </a:r>
            <a:endParaRPr lang="en-US" dirty="0">
              <a:latin typeface="Algerian" panose="04020705040A02060702" pitchFamily="82" charset="0"/>
            </a:endParaRPr>
          </a:p>
        </p:txBody>
      </p:sp>
      <p:sp>
        <p:nvSpPr>
          <p:cNvPr id="3" name="Content Placeholder 2"/>
          <p:cNvSpPr>
            <a:spLocks noGrp="1"/>
          </p:cNvSpPr>
          <p:nvPr>
            <p:ph idx="1"/>
          </p:nvPr>
        </p:nvSpPr>
        <p:spPr>
          <a:solidFill>
            <a:schemeClr val="accent4">
              <a:lumMod val="60000"/>
              <a:lumOff val="40000"/>
            </a:schemeClr>
          </a:solidFill>
          <a:ln w="25400">
            <a:solidFill>
              <a:schemeClr val="accent4">
                <a:lumMod val="75000"/>
              </a:schemeClr>
            </a:solidFill>
          </a:ln>
        </p:spPr>
        <p:txBody>
          <a:bodyPr>
            <a:normAutofit lnSpcReduction="10000"/>
          </a:bodyPr>
          <a:lstStyle/>
          <a:p>
            <a:r>
              <a:rPr lang="en-US" dirty="0" smtClean="0"/>
              <a:t>The Sudbury Foundation</a:t>
            </a:r>
          </a:p>
          <a:p>
            <a:pPr>
              <a:buNone/>
            </a:pPr>
            <a:r>
              <a:rPr lang="en-US" sz="2000" dirty="0" smtClean="0"/>
              <a:t>	Administrative start up</a:t>
            </a:r>
          </a:p>
          <a:p>
            <a:r>
              <a:rPr lang="en-US" dirty="0" smtClean="0"/>
              <a:t>National Fish and Wildlife Foundation</a:t>
            </a:r>
          </a:p>
          <a:p>
            <a:pPr>
              <a:buNone/>
            </a:pPr>
            <a:r>
              <a:rPr lang="en-US" sz="2000" dirty="0" smtClean="0"/>
              <a:t>	Early detection trainings</a:t>
            </a:r>
          </a:p>
          <a:p>
            <a:pPr>
              <a:buNone/>
            </a:pPr>
            <a:r>
              <a:rPr lang="en-US" sz="2000" dirty="0" smtClean="0"/>
              <a:t>	Early successional habitat</a:t>
            </a:r>
          </a:p>
          <a:p>
            <a:r>
              <a:rPr lang="en-US" dirty="0" smtClean="0"/>
              <a:t>The River Stewardship Council</a:t>
            </a:r>
          </a:p>
          <a:p>
            <a:pPr>
              <a:buNone/>
            </a:pPr>
            <a:r>
              <a:rPr lang="en-US" sz="2000" dirty="0" smtClean="0"/>
              <a:t>	CISMA small grants program</a:t>
            </a:r>
          </a:p>
          <a:p>
            <a:pPr>
              <a:buNone/>
            </a:pPr>
            <a:r>
              <a:rPr lang="en-US" sz="2000" dirty="0" smtClean="0"/>
              <a:t>	Administrative support</a:t>
            </a:r>
          </a:p>
          <a:p>
            <a:r>
              <a:rPr lang="en-US" dirty="0" smtClean="0"/>
              <a:t>NYANZA natural resource damages grant</a:t>
            </a:r>
            <a:endParaRPr lang="en-US" sz="2000" dirty="0" smtClean="0"/>
          </a:p>
          <a:p>
            <a:pPr>
              <a:buNone/>
            </a:pPr>
            <a:r>
              <a:rPr lang="en-US" sz="2000" dirty="0" smtClean="0"/>
              <a:t>	Management of water chestnut and purple loosestrife</a:t>
            </a:r>
            <a:endParaRPr lang="en-US" dirty="0" smtClean="0"/>
          </a:p>
        </p:txBody>
      </p:sp>
    </p:spTree>
    <p:extLst>
      <p:ext uri="{BB962C8B-B14F-4D97-AF65-F5344CB8AC3E}">
        <p14:creationId xmlns:p14="http://schemas.microsoft.com/office/powerpoint/2010/main" val="2502230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DSCN043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0"/>
            <a:ext cx="8528050" cy="6857999"/>
          </a:xfrm>
          <a:prstGeom prst="rect">
            <a:avLst/>
          </a:prstGeom>
          <a:noFill/>
          <a:extLst>
            <a:ext uri="{909E8E84-426E-40DD-AFC4-6F175D3DCCD1}">
              <a14:hiddenFill xmlns:a14="http://schemas.microsoft.com/office/drawing/2010/main">
                <a:solidFill>
                  <a:srgbClr val="FFFFFF"/>
                </a:solidFill>
              </a14:hiddenFill>
            </a:ext>
          </a:extLst>
        </p:spPr>
      </p:pic>
      <p:sp>
        <p:nvSpPr>
          <p:cNvPr id="64517" name="Text Box 5"/>
          <p:cNvSpPr txBox="1">
            <a:spLocks noChangeArrowheads="1"/>
          </p:cNvSpPr>
          <p:nvPr/>
        </p:nvSpPr>
        <p:spPr bwMode="auto">
          <a:xfrm>
            <a:off x="1812925" y="6629400"/>
            <a:ext cx="42830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200" dirty="0"/>
              <a:t>                                                    </a:t>
            </a:r>
            <a:endParaRPr lang="et-EE" altLang="en-US" sz="1200" dirty="0"/>
          </a:p>
        </p:txBody>
      </p:sp>
      <p:sp>
        <p:nvSpPr>
          <p:cNvPr id="2" name="TextBox 1"/>
          <p:cNvSpPr txBox="1"/>
          <p:nvPr/>
        </p:nvSpPr>
        <p:spPr>
          <a:xfrm>
            <a:off x="381000" y="304800"/>
            <a:ext cx="8305800" cy="1200329"/>
          </a:xfrm>
          <a:prstGeom prst="rect">
            <a:avLst/>
          </a:prstGeom>
          <a:noFill/>
        </p:spPr>
        <p:txBody>
          <a:bodyPr wrap="square" rtlCol="0">
            <a:spAutoFit/>
          </a:bodyPr>
          <a:lstStyle/>
          <a:p>
            <a:pPr algn="ctr"/>
            <a:r>
              <a:rPr lang="en-US" sz="3600" dirty="0" smtClean="0"/>
              <a:t>Early Detection Invasive Plant Species in the </a:t>
            </a:r>
            <a:r>
              <a:rPr lang="en-US" sz="3600" dirty="0" err="1" smtClean="0"/>
              <a:t>SuAsCo</a:t>
            </a:r>
            <a:r>
              <a:rPr lang="en-US" sz="3600" dirty="0" smtClean="0"/>
              <a:t> CISMA-2015</a:t>
            </a:r>
            <a:endParaRPr lang="en-US" sz="3600" dirty="0"/>
          </a:p>
        </p:txBody>
      </p:sp>
    </p:spTree>
    <p:extLst>
      <p:ext uri="{BB962C8B-B14F-4D97-AF65-F5344CB8AC3E}">
        <p14:creationId xmlns:p14="http://schemas.microsoft.com/office/powerpoint/2010/main" val="1541650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z="2800" dirty="0" smtClean="0"/>
              <a:t>DEFINITIONS</a:t>
            </a:r>
            <a:endParaRPr lang="et-EE" sz="2800" dirty="0" smtClean="0"/>
          </a:p>
        </p:txBody>
      </p:sp>
      <p:sp>
        <p:nvSpPr>
          <p:cNvPr id="52227" name="Rectangle 3"/>
          <p:cNvSpPr>
            <a:spLocks noGrp="1" noChangeArrowheads="1"/>
          </p:cNvSpPr>
          <p:nvPr>
            <p:ph type="body" sz="half" idx="1"/>
          </p:nvPr>
        </p:nvSpPr>
        <p:spPr/>
        <p:txBody>
          <a:bodyPr>
            <a:normAutofit/>
          </a:bodyPr>
          <a:lstStyle/>
          <a:p>
            <a:pPr eaLnBrk="1" hangingPunct="1">
              <a:lnSpc>
                <a:spcPct val="90000"/>
              </a:lnSpc>
            </a:pPr>
            <a:r>
              <a:rPr lang="en-US" sz="1800" dirty="0" smtClean="0">
                <a:latin typeface="Arial" panose="020B0604020202020204" pitchFamily="34" charset="0"/>
                <a:cs typeface="Arial" panose="020B0604020202020204" pitchFamily="34" charset="0"/>
              </a:rPr>
              <a:t>Invasive Plant: a plant that is introduced to a region, spreads rapidly, displaces native flora, persists in natural landscapes, impacts natural biodiversity</a:t>
            </a:r>
          </a:p>
          <a:p>
            <a:pPr eaLnBrk="1" hangingPunct="1">
              <a:lnSpc>
                <a:spcPct val="90000"/>
              </a:lnSpc>
            </a:pPr>
            <a:endParaRPr lang="en-US" sz="1800" dirty="0" smtClean="0">
              <a:latin typeface="Arial" panose="020B0604020202020204" pitchFamily="34" charset="0"/>
              <a:cs typeface="Arial" panose="020B0604020202020204" pitchFamily="34" charset="0"/>
            </a:endParaRPr>
          </a:p>
          <a:p>
            <a:pPr eaLnBrk="1" hangingPunct="1">
              <a:lnSpc>
                <a:spcPct val="90000"/>
              </a:lnSpc>
            </a:pPr>
            <a:r>
              <a:rPr lang="en-US" sz="1800" dirty="0" smtClean="0">
                <a:latin typeface="Arial" panose="020B0604020202020204" pitchFamily="34" charset="0"/>
                <a:cs typeface="Arial" panose="020B0604020202020204" pitchFamily="34" charset="0"/>
              </a:rPr>
              <a:t>Early Detection Invasive: a) An introduced plant with a limited presence in a region but based on its spread in adjacent areas will quickly become invasive b) a species that is still possible to control successfully in the region</a:t>
            </a:r>
          </a:p>
          <a:p>
            <a:pPr eaLnBrk="1" hangingPunct="1">
              <a:lnSpc>
                <a:spcPct val="90000"/>
              </a:lnSpc>
            </a:pPr>
            <a:endParaRPr lang="en-US" sz="2000" dirty="0" smtClean="0">
              <a:latin typeface="Times New Roman" pitchFamily="18" charset="0"/>
            </a:endParaRPr>
          </a:p>
          <a:p>
            <a:pPr eaLnBrk="1" hangingPunct="1">
              <a:lnSpc>
                <a:spcPct val="90000"/>
              </a:lnSpc>
              <a:buFontTx/>
              <a:buNone/>
            </a:pPr>
            <a:r>
              <a:rPr lang="en-US" sz="2000" dirty="0" smtClean="0">
                <a:latin typeface="Times New Roman" pitchFamily="18" charset="0"/>
              </a:rPr>
              <a:t> </a:t>
            </a:r>
            <a:endParaRPr lang="et-EE" sz="2000" dirty="0" smtClean="0">
              <a:latin typeface="Times New Roman" pitchFamily="18" charset="0"/>
            </a:endParaRPr>
          </a:p>
        </p:txBody>
      </p:sp>
      <p:sp>
        <p:nvSpPr>
          <p:cNvPr id="52228" name="Rectangle 4"/>
          <p:cNvSpPr>
            <a:spLocks noGrp="1" noChangeArrowheads="1"/>
          </p:cNvSpPr>
          <p:nvPr>
            <p:ph type="body" sz="half" idx="2"/>
          </p:nvPr>
        </p:nvSpPr>
        <p:spPr/>
        <p:txBody>
          <a:bodyPr/>
          <a:lstStyle/>
          <a:p>
            <a:pPr eaLnBrk="1" hangingPunct="1">
              <a:lnSpc>
                <a:spcPct val="90000"/>
              </a:lnSpc>
            </a:pPr>
            <a:r>
              <a:rPr lang="en-US" sz="1800" dirty="0" smtClean="0">
                <a:latin typeface="Arial" panose="020B0604020202020204" pitchFamily="34" charset="0"/>
                <a:cs typeface="Arial" panose="020B0604020202020204" pitchFamily="34" charset="0"/>
              </a:rPr>
              <a:t>Why focus on early detection?</a:t>
            </a:r>
          </a:p>
          <a:p>
            <a:pPr eaLnBrk="1" hangingPunct="1">
              <a:lnSpc>
                <a:spcPct val="90000"/>
              </a:lnSpc>
            </a:pPr>
            <a:r>
              <a:rPr lang="en-US" sz="1800" dirty="0" smtClean="0">
                <a:latin typeface="Arial" panose="020B0604020202020204" pitchFamily="34" charset="0"/>
                <a:cs typeface="Arial" panose="020B0604020202020204" pitchFamily="34" charset="0"/>
              </a:rPr>
              <a:t>Will spread rapidly and have serious impacts on natural habitats</a:t>
            </a:r>
          </a:p>
          <a:p>
            <a:pPr eaLnBrk="1" hangingPunct="1">
              <a:lnSpc>
                <a:spcPct val="90000"/>
              </a:lnSpc>
            </a:pPr>
            <a:r>
              <a:rPr lang="en-US" sz="1800" dirty="0" smtClean="0">
                <a:latin typeface="Arial" panose="020B0604020202020204" pitchFamily="34" charset="0"/>
                <a:cs typeface="Arial" panose="020B0604020202020204" pitchFamily="34" charset="0"/>
              </a:rPr>
              <a:t>Possible to control or even eliminate the species from the region with a rapid, coordinated management response </a:t>
            </a:r>
          </a:p>
          <a:p>
            <a:pPr eaLnBrk="1" hangingPunct="1">
              <a:lnSpc>
                <a:spcPct val="90000"/>
              </a:lnSpc>
            </a:pPr>
            <a:r>
              <a:rPr lang="en-US" sz="1800" dirty="0" smtClean="0">
                <a:latin typeface="Arial" panose="020B0604020202020204" pitchFamily="34" charset="0"/>
                <a:cs typeface="Arial" panose="020B0604020202020204" pitchFamily="34" charset="0"/>
              </a:rPr>
              <a:t>Prevent further dispersion of the species</a:t>
            </a:r>
          </a:p>
          <a:p>
            <a:pPr eaLnBrk="1" hangingPunct="1">
              <a:lnSpc>
                <a:spcPct val="90000"/>
              </a:lnSpc>
            </a:pPr>
            <a:r>
              <a:rPr lang="en-US" sz="1800" dirty="0" smtClean="0">
                <a:latin typeface="Arial" panose="020B0604020202020204" pitchFamily="34" charset="0"/>
                <a:cs typeface="Arial" panose="020B0604020202020204" pitchFamily="34" charset="0"/>
              </a:rPr>
              <a:t>Well-established </a:t>
            </a:r>
            <a:r>
              <a:rPr lang="en-US" sz="1800" dirty="0" err="1" smtClean="0">
                <a:latin typeface="Arial" panose="020B0604020202020204" pitchFamily="34" charset="0"/>
                <a:cs typeface="Arial" panose="020B0604020202020204" pitchFamily="34" charset="0"/>
              </a:rPr>
              <a:t>invasives</a:t>
            </a:r>
            <a:r>
              <a:rPr lang="en-US" sz="1800" dirty="0" smtClean="0">
                <a:latin typeface="Arial" panose="020B0604020202020204" pitchFamily="34" charset="0"/>
                <a:cs typeface="Arial" panose="020B0604020202020204" pitchFamily="34" charset="0"/>
              </a:rPr>
              <a:t> are too widespread to reverse in a short-term project</a:t>
            </a:r>
          </a:p>
          <a:p>
            <a:pPr eaLnBrk="1" hangingPunct="1">
              <a:lnSpc>
                <a:spcPct val="90000"/>
              </a:lnSpc>
            </a:pPr>
            <a:endParaRPr lang="et-EE" sz="2000" dirty="0" smtClean="0">
              <a:latin typeface="Times New Roman" pitchFamily="18" charset="0"/>
            </a:endParaRPr>
          </a:p>
        </p:txBody>
      </p:sp>
    </p:spTree>
    <p:extLst>
      <p:ext uri="{BB962C8B-B14F-4D97-AF65-F5344CB8AC3E}">
        <p14:creationId xmlns:p14="http://schemas.microsoft.com/office/powerpoint/2010/main" val="16513919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Content Placeholder 3" descr="Time and Control.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90600" y="762000"/>
            <a:ext cx="7304088" cy="547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1" name="Text Box 3"/>
          <p:cNvSpPr txBox="1">
            <a:spLocks noChangeArrowheads="1"/>
          </p:cNvSpPr>
          <p:nvPr/>
        </p:nvSpPr>
        <p:spPr bwMode="auto">
          <a:xfrm>
            <a:off x="914400" y="0"/>
            <a:ext cx="831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solidFill>
                  <a:schemeClr val="tx2"/>
                </a:solidFill>
              </a:rPr>
              <a:t>INVASION, DETECTION, AND RESPONSE</a:t>
            </a:r>
            <a:endParaRPr lang="et-EE" sz="2800">
              <a:solidFill>
                <a:schemeClr val="tx2"/>
              </a:solidFill>
            </a:endParaRPr>
          </a:p>
        </p:txBody>
      </p:sp>
      <p:sp>
        <p:nvSpPr>
          <p:cNvPr id="53252" name="Text Box 4"/>
          <p:cNvSpPr txBox="1">
            <a:spLocks noChangeArrowheads="1"/>
          </p:cNvSpPr>
          <p:nvPr/>
        </p:nvSpPr>
        <p:spPr bwMode="auto">
          <a:xfrm>
            <a:off x="1812925" y="6248400"/>
            <a:ext cx="32924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                                                 Tom Rawinski</a:t>
            </a:r>
            <a:endParaRPr lang="et-EE" sz="1200"/>
          </a:p>
        </p:txBody>
      </p:sp>
    </p:spTree>
    <p:extLst>
      <p:ext uri="{BB962C8B-B14F-4D97-AF65-F5344CB8AC3E}">
        <p14:creationId xmlns:p14="http://schemas.microsoft.com/office/powerpoint/2010/main" val="71043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838200" y="390435"/>
            <a:ext cx="7620000" cy="1200329"/>
          </a:xfrm>
          <a:prstGeom prst="rect">
            <a:avLst/>
          </a:prstGeom>
          <a:noFill/>
        </p:spPr>
        <p:txBody>
          <a:bodyPr wrap="square" rtlCol="0">
            <a:spAutoFit/>
          </a:bodyPr>
          <a:lstStyle/>
          <a:p>
            <a:pPr algn="ctr"/>
            <a:r>
              <a:rPr lang="en-US" sz="3600" dirty="0" smtClean="0">
                <a:solidFill>
                  <a:srgbClr val="FFC000"/>
                </a:solidFill>
              </a:rPr>
              <a:t>EARLY DETECTION SPECIES FOR </a:t>
            </a:r>
          </a:p>
          <a:p>
            <a:pPr algn="ctr"/>
            <a:r>
              <a:rPr lang="en-US" sz="3600" dirty="0" err="1" smtClean="0">
                <a:solidFill>
                  <a:srgbClr val="FFC000"/>
                </a:solidFill>
              </a:rPr>
              <a:t>SuAsCo</a:t>
            </a:r>
            <a:r>
              <a:rPr lang="en-US" sz="3600" dirty="0" smtClean="0">
                <a:solidFill>
                  <a:srgbClr val="FFC000"/>
                </a:solidFill>
              </a:rPr>
              <a:t> CISMA</a:t>
            </a:r>
            <a:endParaRPr lang="en-US" sz="3600" dirty="0">
              <a:solidFill>
                <a:srgbClr val="FFC000"/>
              </a:solidFill>
            </a:endParaRPr>
          </a:p>
        </p:txBody>
      </p:sp>
      <p:sp>
        <p:nvSpPr>
          <p:cNvPr id="3" name="TextBox 2"/>
          <p:cNvSpPr txBox="1"/>
          <p:nvPr/>
        </p:nvSpPr>
        <p:spPr>
          <a:xfrm>
            <a:off x="228600" y="1590766"/>
            <a:ext cx="4267200" cy="5539978"/>
          </a:xfrm>
          <a:prstGeom prst="rect">
            <a:avLst/>
          </a:prstGeom>
          <a:noFill/>
        </p:spPr>
        <p:txBody>
          <a:bodyPr wrap="square" rtlCol="0">
            <a:spAutoFit/>
          </a:bodyPr>
          <a:lstStyle/>
          <a:p>
            <a:r>
              <a:rPr lang="en-US" u="sng" dirty="0" smtClean="0">
                <a:solidFill>
                  <a:srgbClr val="FF0000"/>
                </a:solidFill>
              </a:rPr>
              <a:t>Trees</a:t>
            </a:r>
          </a:p>
          <a:p>
            <a:r>
              <a:rPr lang="en-US" sz="1600" dirty="0" smtClean="0"/>
              <a:t>Amur </a:t>
            </a:r>
            <a:r>
              <a:rPr lang="en-US" sz="1600" dirty="0" err="1" smtClean="0"/>
              <a:t>corktree</a:t>
            </a:r>
            <a:r>
              <a:rPr lang="en-US" sz="1600" dirty="0" smtClean="0"/>
              <a:t> (</a:t>
            </a:r>
            <a:r>
              <a:rPr lang="en-US" sz="1600" i="1" dirty="0" err="1" smtClean="0"/>
              <a:t>Phellodendron</a:t>
            </a:r>
            <a:r>
              <a:rPr lang="en-US" sz="1600" i="1" dirty="0" smtClean="0"/>
              <a:t> </a:t>
            </a:r>
            <a:r>
              <a:rPr lang="en-US" sz="1600" i="1" dirty="0" err="1" smtClean="0"/>
              <a:t>amurense</a:t>
            </a:r>
            <a:r>
              <a:rPr lang="en-US" sz="1600" dirty="0" smtClean="0"/>
              <a:t>)</a:t>
            </a:r>
          </a:p>
          <a:p>
            <a:r>
              <a:rPr lang="en-US" sz="1600" dirty="0" err="1" smtClean="0"/>
              <a:t>Callery</a:t>
            </a:r>
            <a:r>
              <a:rPr lang="en-US" sz="1600" dirty="0" smtClean="0"/>
              <a:t> (Bradford) Pear (</a:t>
            </a:r>
            <a:r>
              <a:rPr lang="en-US" sz="1600" i="1" dirty="0" err="1" smtClean="0"/>
              <a:t>Pyrus</a:t>
            </a:r>
            <a:r>
              <a:rPr lang="en-US" sz="1600" i="1" dirty="0" smtClean="0"/>
              <a:t> </a:t>
            </a:r>
            <a:r>
              <a:rPr lang="en-US" sz="1600" i="1" dirty="0" err="1" smtClean="0"/>
              <a:t>calleryana</a:t>
            </a:r>
            <a:r>
              <a:rPr lang="en-US" sz="1600" dirty="0" smtClean="0"/>
              <a:t>)</a:t>
            </a:r>
          </a:p>
          <a:p>
            <a:r>
              <a:rPr lang="en-US" u="sng" dirty="0" smtClean="0">
                <a:solidFill>
                  <a:srgbClr val="FF0000"/>
                </a:solidFill>
              </a:rPr>
              <a:t>Shrubs</a:t>
            </a:r>
          </a:p>
          <a:p>
            <a:r>
              <a:rPr lang="en-US" sz="1600" dirty="0" smtClean="0"/>
              <a:t>Black or European alder (</a:t>
            </a:r>
            <a:r>
              <a:rPr lang="en-US" sz="1600" i="1" dirty="0" err="1" smtClean="0"/>
              <a:t>Alnus</a:t>
            </a:r>
            <a:r>
              <a:rPr lang="en-US" sz="1600" i="1" dirty="0" smtClean="0"/>
              <a:t> </a:t>
            </a:r>
            <a:r>
              <a:rPr lang="en-US" sz="1600" i="1" dirty="0" err="1" smtClean="0"/>
              <a:t>glutinosa</a:t>
            </a:r>
            <a:r>
              <a:rPr lang="en-US" sz="1600" dirty="0" smtClean="0"/>
              <a:t>)</a:t>
            </a:r>
          </a:p>
          <a:p>
            <a:r>
              <a:rPr lang="en-US" sz="1600" dirty="0" err="1" smtClean="0"/>
              <a:t>Wineberry</a:t>
            </a:r>
            <a:r>
              <a:rPr lang="en-US" sz="1600" dirty="0" smtClean="0"/>
              <a:t> (</a:t>
            </a:r>
            <a:r>
              <a:rPr lang="en-US" sz="1600" i="1" dirty="0" err="1" smtClean="0"/>
              <a:t>Rubus</a:t>
            </a:r>
            <a:r>
              <a:rPr lang="en-US" sz="1600" i="1" dirty="0" smtClean="0"/>
              <a:t> </a:t>
            </a:r>
            <a:r>
              <a:rPr lang="en-US" sz="1600" i="1" dirty="0" err="1" smtClean="0"/>
              <a:t>phoenicolasius</a:t>
            </a:r>
            <a:r>
              <a:rPr lang="en-US" sz="1600" dirty="0" smtClean="0"/>
              <a:t>)</a:t>
            </a:r>
          </a:p>
          <a:p>
            <a:r>
              <a:rPr lang="en-US" sz="1600" dirty="0" smtClean="0"/>
              <a:t>Rusty willow (</a:t>
            </a:r>
            <a:r>
              <a:rPr lang="en-US" sz="1600" i="1" dirty="0" smtClean="0"/>
              <a:t>Salix </a:t>
            </a:r>
            <a:r>
              <a:rPr lang="en-US" sz="1600" i="1" dirty="0" err="1" smtClean="0"/>
              <a:t>atrocinerea</a:t>
            </a:r>
            <a:r>
              <a:rPr lang="en-US" sz="1600" i="1" dirty="0" smtClean="0"/>
              <a:t>; S. </a:t>
            </a:r>
            <a:r>
              <a:rPr lang="en-US" sz="1600" i="1" dirty="0" err="1" smtClean="0"/>
              <a:t>cinerea</a:t>
            </a:r>
            <a:r>
              <a:rPr lang="en-US" sz="1600" dirty="0" smtClean="0"/>
              <a:t>)</a:t>
            </a:r>
          </a:p>
          <a:p>
            <a:r>
              <a:rPr lang="en-US" u="sng" dirty="0" smtClean="0">
                <a:solidFill>
                  <a:srgbClr val="FF0000"/>
                </a:solidFill>
              </a:rPr>
              <a:t>Woody vines</a:t>
            </a:r>
          </a:p>
          <a:p>
            <a:r>
              <a:rPr lang="en-US" sz="1600" dirty="0" smtClean="0"/>
              <a:t>Kudzu (</a:t>
            </a:r>
            <a:r>
              <a:rPr lang="en-US" sz="1600" i="1" dirty="0" err="1" smtClean="0"/>
              <a:t>Pueraria</a:t>
            </a:r>
            <a:r>
              <a:rPr lang="en-US" sz="1600" i="1" dirty="0" smtClean="0"/>
              <a:t> </a:t>
            </a:r>
            <a:r>
              <a:rPr lang="en-US" sz="1600" i="1" dirty="0" err="1" smtClean="0"/>
              <a:t>montana</a:t>
            </a:r>
            <a:r>
              <a:rPr lang="en-US" sz="1600" dirty="0" smtClean="0"/>
              <a:t>)</a:t>
            </a:r>
          </a:p>
          <a:p>
            <a:r>
              <a:rPr lang="en-US" u="sng" dirty="0" smtClean="0">
                <a:solidFill>
                  <a:srgbClr val="FF0000"/>
                </a:solidFill>
              </a:rPr>
              <a:t>Herbaceous Plants</a:t>
            </a:r>
          </a:p>
          <a:p>
            <a:r>
              <a:rPr lang="en-US" sz="1600" dirty="0" smtClean="0"/>
              <a:t>Wild chervil (</a:t>
            </a:r>
            <a:r>
              <a:rPr lang="en-US" sz="1600" i="1" dirty="0" err="1" smtClean="0"/>
              <a:t>Anthriscus</a:t>
            </a:r>
            <a:r>
              <a:rPr lang="en-US" sz="1600" i="1" dirty="0" smtClean="0"/>
              <a:t> </a:t>
            </a:r>
            <a:r>
              <a:rPr lang="en-US" sz="1600" i="1" dirty="0" err="1" smtClean="0"/>
              <a:t>sylvestris</a:t>
            </a:r>
            <a:r>
              <a:rPr lang="en-US" sz="1600" dirty="0" smtClean="0"/>
              <a:t>)</a:t>
            </a:r>
          </a:p>
          <a:p>
            <a:r>
              <a:rPr lang="en-US" sz="1600" dirty="0" smtClean="0"/>
              <a:t>Narrow-leaf </a:t>
            </a:r>
            <a:r>
              <a:rPr lang="en-US" sz="1600" dirty="0" err="1" smtClean="0"/>
              <a:t>bittercress</a:t>
            </a:r>
            <a:r>
              <a:rPr lang="en-US" sz="1600" dirty="0" smtClean="0"/>
              <a:t> (</a:t>
            </a:r>
            <a:r>
              <a:rPr lang="en-US" sz="1600" i="1" dirty="0" err="1"/>
              <a:t>C</a:t>
            </a:r>
            <a:r>
              <a:rPr lang="en-US" sz="1600" i="1" dirty="0" err="1" smtClean="0"/>
              <a:t>ardamine</a:t>
            </a:r>
            <a:r>
              <a:rPr lang="en-US" sz="1600" i="1" dirty="0" smtClean="0"/>
              <a:t> impatiens</a:t>
            </a:r>
            <a:r>
              <a:rPr lang="en-US" sz="1600" dirty="0" smtClean="0"/>
              <a:t>)</a:t>
            </a:r>
          </a:p>
          <a:p>
            <a:r>
              <a:rPr lang="en-US" sz="1600" dirty="0" smtClean="0"/>
              <a:t>Lesser celandine (</a:t>
            </a:r>
            <a:r>
              <a:rPr lang="en-US" sz="1600" i="1" dirty="0" err="1" smtClean="0"/>
              <a:t>Ficaria</a:t>
            </a:r>
            <a:r>
              <a:rPr lang="en-US" sz="1600" i="1" dirty="0" smtClean="0"/>
              <a:t> </a:t>
            </a:r>
            <a:r>
              <a:rPr lang="en-US" sz="1600" i="1" dirty="0" err="1" smtClean="0"/>
              <a:t>verna</a:t>
            </a:r>
            <a:r>
              <a:rPr lang="en-US" sz="1600" dirty="0" smtClean="0"/>
              <a:t>)</a:t>
            </a:r>
          </a:p>
          <a:p>
            <a:r>
              <a:rPr lang="en-US" sz="1600" dirty="0" smtClean="0"/>
              <a:t>Giant hogweed (</a:t>
            </a:r>
            <a:r>
              <a:rPr lang="en-US" sz="1600" i="1" dirty="0" err="1" smtClean="0"/>
              <a:t>Heracleum</a:t>
            </a:r>
            <a:r>
              <a:rPr lang="en-US" sz="1600" i="1" dirty="0" smtClean="0"/>
              <a:t> maximum</a:t>
            </a:r>
            <a:r>
              <a:rPr lang="en-US" sz="1600" dirty="0" smtClean="0"/>
              <a:t>)</a:t>
            </a:r>
          </a:p>
          <a:p>
            <a:r>
              <a:rPr lang="en-US" sz="1600" dirty="0" smtClean="0"/>
              <a:t>Broad-leaved </a:t>
            </a:r>
            <a:r>
              <a:rPr lang="en-US" sz="1600" dirty="0" err="1"/>
              <a:t>pepperweed</a:t>
            </a:r>
            <a:r>
              <a:rPr lang="en-US" sz="1600" dirty="0"/>
              <a:t> (</a:t>
            </a:r>
            <a:r>
              <a:rPr lang="en-US" sz="1600" i="1" dirty="0" err="1"/>
              <a:t>Lepidium</a:t>
            </a:r>
            <a:r>
              <a:rPr lang="en-US" sz="1600" i="1" dirty="0"/>
              <a:t> </a:t>
            </a:r>
            <a:r>
              <a:rPr lang="en-US" sz="1600" i="1" dirty="0" err="1"/>
              <a:t>latifolium</a:t>
            </a:r>
            <a:r>
              <a:rPr lang="en-US" sz="1600" dirty="0"/>
              <a:t>)</a:t>
            </a:r>
            <a:endParaRPr lang="en-US" sz="1600" dirty="0" smtClean="0"/>
          </a:p>
          <a:p>
            <a:r>
              <a:rPr lang="en-US" sz="1600" dirty="0" smtClean="0"/>
              <a:t>Wall lettuce (</a:t>
            </a:r>
            <a:r>
              <a:rPr lang="en-US" sz="1600" i="1" dirty="0" err="1" smtClean="0"/>
              <a:t>Mycelis</a:t>
            </a:r>
            <a:r>
              <a:rPr lang="en-US" sz="1600" i="1" dirty="0" smtClean="0"/>
              <a:t> </a:t>
            </a:r>
            <a:r>
              <a:rPr lang="en-US" sz="1600" i="1" dirty="0" err="1" smtClean="0"/>
              <a:t>muralis</a:t>
            </a:r>
            <a:r>
              <a:rPr lang="en-US" sz="1600" dirty="0" smtClean="0"/>
              <a:t>)</a:t>
            </a:r>
          </a:p>
          <a:p>
            <a:r>
              <a:rPr lang="en-US" sz="1600" dirty="0" smtClean="0"/>
              <a:t>Mile-a-minute (</a:t>
            </a:r>
            <a:r>
              <a:rPr lang="en-US" sz="1600" i="1" dirty="0" err="1" smtClean="0"/>
              <a:t>Persicaria</a:t>
            </a:r>
            <a:r>
              <a:rPr lang="en-US" sz="1600" i="1" dirty="0" smtClean="0"/>
              <a:t> </a:t>
            </a:r>
            <a:r>
              <a:rPr lang="en-US" sz="1600" i="1" dirty="0" err="1" smtClean="0"/>
              <a:t>perfoliata</a:t>
            </a:r>
            <a:r>
              <a:rPr lang="en-US" sz="1600" dirty="0" smtClean="0"/>
              <a:t>)</a:t>
            </a:r>
          </a:p>
          <a:p>
            <a:r>
              <a:rPr lang="en-US" sz="1600" dirty="0" smtClean="0"/>
              <a:t>Creeping buttercup (</a:t>
            </a:r>
            <a:r>
              <a:rPr lang="en-US" sz="1600" i="1" dirty="0" smtClean="0"/>
              <a:t>Ranunculus </a:t>
            </a:r>
            <a:r>
              <a:rPr lang="en-US" sz="1600" i="1" dirty="0" err="1" smtClean="0"/>
              <a:t>repens</a:t>
            </a:r>
            <a:r>
              <a:rPr lang="en-US" sz="1600" dirty="0" smtClean="0"/>
              <a:t>)</a:t>
            </a:r>
          </a:p>
          <a:p>
            <a:endParaRPr lang="en-US" sz="1600" dirty="0" smtClean="0"/>
          </a:p>
          <a:p>
            <a:endParaRPr lang="en-US" dirty="0" smtClean="0"/>
          </a:p>
          <a:p>
            <a:endParaRPr lang="en-US" sz="2400" dirty="0"/>
          </a:p>
        </p:txBody>
      </p:sp>
      <p:sp>
        <p:nvSpPr>
          <p:cNvPr id="4" name="TextBox 3"/>
          <p:cNvSpPr txBox="1"/>
          <p:nvPr/>
        </p:nvSpPr>
        <p:spPr>
          <a:xfrm>
            <a:off x="4495800" y="2590800"/>
            <a:ext cx="4495800" cy="3416320"/>
          </a:xfrm>
          <a:prstGeom prst="rect">
            <a:avLst/>
          </a:prstGeom>
          <a:noFill/>
        </p:spPr>
        <p:txBody>
          <a:bodyPr wrap="square" rtlCol="0">
            <a:spAutoFit/>
          </a:bodyPr>
          <a:lstStyle/>
          <a:p>
            <a:r>
              <a:rPr lang="en-US" u="sng" dirty="0">
                <a:solidFill>
                  <a:srgbClr val="FF0000"/>
                </a:solidFill>
              </a:rPr>
              <a:t>Aquatics</a:t>
            </a:r>
          </a:p>
          <a:p>
            <a:r>
              <a:rPr lang="en-US" sz="1600" dirty="0"/>
              <a:t>Brazilian waterweed (</a:t>
            </a:r>
            <a:r>
              <a:rPr lang="en-US" sz="1600" i="1" dirty="0"/>
              <a:t>Egeria </a:t>
            </a:r>
            <a:r>
              <a:rPr lang="en-US" sz="1600" i="1" dirty="0" err="1"/>
              <a:t>densa</a:t>
            </a:r>
            <a:r>
              <a:rPr lang="en-US" sz="1600" dirty="0"/>
              <a:t>)</a:t>
            </a:r>
          </a:p>
          <a:p>
            <a:r>
              <a:rPr lang="en-US" sz="1600" dirty="0" err="1"/>
              <a:t>Hydrilla</a:t>
            </a:r>
            <a:r>
              <a:rPr lang="en-US" sz="1600" dirty="0"/>
              <a:t> (</a:t>
            </a:r>
            <a:r>
              <a:rPr lang="en-US" sz="1600" i="1" dirty="0" err="1"/>
              <a:t>Hydrilla</a:t>
            </a:r>
            <a:r>
              <a:rPr lang="en-US" sz="1600" i="1" dirty="0"/>
              <a:t> </a:t>
            </a:r>
            <a:r>
              <a:rPr lang="en-US" sz="1600" i="1" dirty="0" err="1"/>
              <a:t>verticillata</a:t>
            </a:r>
            <a:r>
              <a:rPr lang="en-US" sz="1600" dirty="0"/>
              <a:t>)</a:t>
            </a:r>
          </a:p>
          <a:p>
            <a:endParaRPr lang="en-US" u="sng" dirty="0" smtClean="0">
              <a:solidFill>
                <a:srgbClr val="FF0000"/>
              </a:solidFill>
            </a:endParaRPr>
          </a:p>
          <a:p>
            <a:endParaRPr lang="en-US" u="sng" dirty="0">
              <a:solidFill>
                <a:srgbClr val="FF0000"/>
              </a:solidFill>
            </a:endParaRPr>
          </a:p>
          <a:p>
            <a:r>
              <a:rPr lang="en-US" u="sng" dirty="0" smtClean="0">
                <a:solidFill>
                  <a:srgbClr val="FF0000"/>
                </a:solidFill>
              </a:rPr>
              <a:t>Several others to consider for Early Detection</a:t>
            </a:r>
            <a:endParaRPr lang="en-US" dirty="0" smtClean="0"/>
          </a:p>
          <a:p>
            <a:r>
              <a:rPr lang="en-US" sz="1600" dirty="0" smtClean="0"/>
              <a:t>Yellow floating heart (</a:t>
            </a:r>
            <a:r>
              <a:rPr lang="en-US" sz="1600" i="1" dirty="0" err="1" smtClean="0"/>
              <a:t>Nelumbo</a:t>
            </a:r>
            <a:r>
              <a:rPr lang="en-US" sz="1600" i="1" dirty="0" smtClean="0"/>
              <a:t> </a:t>
            </a:r>
            <a:r>
              <a:rPr lang="en-US" sz="1600" i="1" dirty="0" err="1" smtClean="0"/>
              <a:t>lutea</a:t>
            </a:r>
            <a:r>
              <a:rPr lang="en-US" sz="1600" dirty="0" smtClean="0"/>
              <a:t>)—CT, RI</a:t>
            </a:r>
          </a:p>
          <a:p>
            <a:r>
              <a:rPr lang="en-US" sz="1600" dirty="0" smtClean="0"/>
              <a:t>Wild parsnip (</a:t>
            </a:r>
            <a:r>
              <a:rPr lang="en-US" sz="1600" i="1" dirty="0" err="1" smtClean="0"/>
              <a:t>Pastinaca</a:t>
            </a:r>
            <a:r>
              <a:rPr lang="en-US" sz="1600" i="1" dirty="0" smtClean="0"/>
              <a:t> sativa</a:t>
            </a:r>
            <a:r>
              <a:rPr lang="en-US" sz="1600" dirty="0" smtClean="0"/>
              <a:t>)-VT, western MA</a:t>
            </a:r>
          </a:p>
          <a:p>
            <a:r>
              <a:rPr lang="en-US" sz="1600" dirty="0" smtClean="0"/>
              <a:t>Hybrid coltsfoot (</a:t>
            </a:r>
            <a:r>
              <a:rPr lang="en-US" sz="1600" i="1" dirty="0" err="1" smtClean="0"/>
              <a:t>Petasites</a:t>
            </a:r>
            <a:r>
              <a:rPr lang="en-US" sz="1600" i="1" dirty="0" smtClean="0"/>
              <a:t> </a:t>
            </a:r>
            <a:r>
              <a:rPr lang="en-US" sz="1600" i="1" dirty="0" err="1" smtClean="0"/>
              <a:t>hybridus</a:t>
            </a:r>
            <a:r>
              <a:rPr lang="en-US" sz="1600" dirty="0" smtClean="0"/>
              <a:t>)-VT</a:t>
            </a:r>
          </a:p>
          <a:p>
            <a:r>
              <a:rPr lang="en-US" sz="1600" dirty="0" smtClean="0"/>
              <a:t>Running bamboo (</a:t>
            </a:r>
            <a:r>
              <a:rPr lang="en-US" sz="1600" i="1" dirty="0" err="1" smtClean="0"/>
              <a:t>Phyllostachys</a:t>
            </a:r>
            <a:r>
              <a:rPr lang="en-US" sz="1600" i="1" dirty="0" smtClean="0"/>
              <a:t>  </a:t>
            </a:r>
            <a:r>
              <a:rPr lang="en-US" sz="1600" i="1" dirty="0" err="1" smtClean="0"/>
              <a:t>aurea</a:t>
            </a:r>
            <a:r>
              <a:rPr lang="en-US" sz="1600" dirty="0" smtClean="0"/>
              <a:t> and </a:t>
            </a:r>
            <a:r>
              <a:rPr lang="en-US" sz="1600" i="1" dirty="0" smtClean="0"/>
              <a:t>P. </a:t>
            </a:r>
            <a:r>
              <a:rPr lang="en-US" sz="1600" i="1" dirty="0" err="1" smtClean="0"/>
              <a:t>nigra</a:t>
            </a:r>
            <a:r>
              <a:rPr lang="en-US" sz="1600" dirty="0" smtClean="0"/>
              <a:t>)-CT</a:t>
            </a:r>
          </a:p>
          <a:p>
            <a:r>
              <a:rPr lang="en-US" sz="1600" dirty="0" smtClean="0"/>
              <a:t>Swollen bladderwort (</a:t>
            </a:r>
            <a:r>
              <a:rPr lang="en-US" sz="1600" i="1" dirty="0" err="1" smtClean="0"/>
              <a:t>Utricularia</a:t>
            </a:r>
            <a:r>
              <a:rPr lang="en-US" sz="1600" i="1" dirty="0" smtClean="0"/>
              <a:t> </a:t>
            </a:r>
            <a:r>
              <a:rPr lang="en-US" sz="1600" i="1" dirty="0" err="1" smtClean="0"/>
              <a:t>inflata</a:t>
            </a:r>
            <a:r>
              <a:rPr lang="en-US" sz="1600" dirty="0" smtClean="0"/>
              <a:t>)-CT, MA, RI</a:t>
            </a:r>
          </a:p>
          <a:p>
            <a:endParaRPr lang="en-US" sz="1600" dirty="0" smtClean="0"/>
          </a:p>
        </p:txBody>
      </p:sp>
    </p:spTree>
    <p:extLst>
      <p:ext uri="{BB962C8B-B14F-4D97-AF65-F5344CB8AC3E}">
        <p14:creationId xmlns:p14="http://schemas.microsoft.com/office/powerpoint/2010/main" val="3584352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2080" y="1356360"/>
            <a:ext cx="4572000" cy="1793167"/>
          </a:xfrm>
        </p:spPr>
        <p:txBody>
          <a:bodyPr>
            <a:normAutofit/>
          </a:bodyPr>
          <a:lstStyle/>
          <a:p>
            <a:pPr algn="ctr"/>
            <a:r>
              <a:rPr lang="en-US" dirty="0" smtClean="0"/>
              <a:t>   Mile-a-minute</a:t>
            </a:r>
            <a:br>
              <a:rPr lang="en-US" dirty="0" smtClean="0"/>
            </a:br>
            <a:r>
              <a:rPr lang="en-US" dirty="0" smtClean="0"/>
              <a:t> 5 Years later                </a:t>
            </a:r>
            <a:endParaRPr lang="en-US"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4038599"/>
            <a:ext cx="1905000" cy="1743881"/>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4654" y="4413609"/>
            <a:ext cx="2650291" cy="99385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667000" y="4028247"/>
            <a:ext cx="1743881" cy="1743881"/>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620000" y="4356169"/>
            <a:ext cx="1136115" cy="1108739"/>
          </a:xfrm>
          <a:prstGeom prst="rect">
            <a:avLst/>
          </a:prstGeom>
        </p:spPr>
      </p:pic>
      <p:pic>
        <p:nvPicPr>
          <p:cNvPr id="3" name="Picture 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647238" y="1295400"/>
            <a:ext cx="1543049" cy="2743199"/>
          </a:xfrm>
          <a:prstGeom prst="rect">
            <a:avLst/>
          </a:prstGeom>
        </p:spPr>
      </p:pic>
    </p:spTree>
    <p:extLst>
      <p:ext uri="{BB962C8B-B14F-4D97-AF65-F5344CB8AC3E}">
        <p14:creationId xmlns:p14="http://schemas.microsoft.com/office/powerpoint/2010/main" val="4034874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pPr algn="ctr"/>
            <a:r>
              <a:rPr lang="en-US" dirty="0" smtClean="0"/>
              <a:t>Westford Conservation Trust</a:t>
            </a:r>
            <a:endParaRPr lang="en-US" dirty="0"/>
          </a:p>
        </p:txBody>
      </p:sp>
      <p:sp>
        <p:nvSpPr>
          <p:cNvPr id="3" name="Content Placeholder 2"/>
          <p:cNvSpPr>
            <a:spLocks noGrp="1"/>
          </p:cNvSpPr>
          <p:nvPr>
            <p:ph idx="1"/>
          </p:nvPr>
        </p:nvSpPr>
        <p:spPr>
          <a:xfrm>
            <a:off x="457200" y="1371600"/>
            <a:ext cx="8229600" cy="4389120"/>
          </a:xfrm>
        </p:spPr>
        <p:txBody>
          <a:bodyPr/>
          <a:lstStyle/>
          <a:p>
            <a:pPr marL="0" indent="0">
              <a:buNone/>
            </a:pPr>
            <a:r>
              <a:rPr lang="en-US" sz="3600" dirty="0" smtClean="0">
                <a:solidFill>
                  <a:srgbClr val="0070C0"/>
                </a:solidFill>
              </a:rPr>
              <a:t>Our Mission:</a:t>
            </a:r>
          </a:p>
          <a:p>
            <a:pPr marL="0" indent="0">
              <a:buNone/>
            </a:pPr>
            <a:r>
              <a:rPr lang="en-US" sz="4000" dirty="0" smtClean="0">
                <a:solidFill>
                  <a:schemeClr val="accent4">
                    <a:lumMod val="75000"/>
                  </a:schemeClr>
                </a:solidFill>
              </a:rPr>
              <a:t>Preserve and Protect Westford’s Open Space and Natural resources</a:t>
            </a:r>
            <a:endParaRPr lang="en-US" sz="4000" dirty="0">
              <a:solidFill>
                <a:schemeClr val="accent4">
                  <a:lumMod val="75000"/>
                </a:schemeClr>
              </a:solidFill>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3352800"/>
            <a:ext cx="5867400" cy="3300413"/>
          </a:xfrm>
          <a:prstGeom prst="rect">
            <a:avLst/>
          </a:prstGeom>
        </p:spPr>
      </p:pic>
    </p:spTree>
    <p:extLst>
      <p:ext uri="{BB962C8B-B14F-4D97-AF65-F5344CB8AC3E}">
        <p14:creationId xmlns:p14="http://schemas.microsoft.com/office/powerpoint/2010/main" val="1815223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305800" cy="1143000"/>
          </a:xfrm>
        </p:spPr>
        <p:txBody>
          <a:bodyPr>
            <a:normAutofit fontScale="90000"/>
          </a:bodyPr>
          <a:lstStyle/>
          <a:p>
            <a:pPr algn="ctr"/>
            <a:r>
              <a:rPr lang="en-US" dirty="0" smtClean="0"/>
              <a:t>Westford Mile-a-minute</a:t>
            </a:r>
            <a:br>
              <a:rPr lang="en-US" dirty="0" smtClean="0"/>
            </a:br>
            <a:r>
              <a:rPr lang="en-US" dirty="0" smtClean="0"/>
              <a:t>Invasive Species Control Program</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57400" y="2295202"/>
            <a:ext cx="5597146" cy="4229423"/>
          </a:xfrm>
          <a:prstGeom prst="rect">
            <a:avLst/>
          </a:prstGeom>
        </p:spPr>
      </p:pic>
    </p:spTree>
    <p:extLst>
      <p:ext uri="{BB962C8B-B14F-4D97-AF65-F5344CB8AC3E}">
        <p14:creationId xmlns:p14="http://schemas.microsoft.com/office/powerpoint/2010/main" val="435768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948" y="228600"/>
            <a:ext cx="8229600" cy="1143000"/>
          </a:xfrm>
        </p:spPr>
        <p:txBody>
          <a:bodyPr/>
          <a:lstStyle/>
          <a:p>
            <a:pPr algn="ctr"/>
            <a:r>
              <a:rPr lang="en-US" dirty="0" smtClean="0"/>
              <a:t>Where it all began</a:t>
            </a:r>
            <a:endParaRPr lang="en-US" dirty="0"/>
          </a:p>
        </p:txBody>
      </p:sp>
      <p:sp>
        <p:nvSpPr>
          <p:cNvPr id="5" name="Content Placeholder 4"/>
          <p:cNvSpPr>
            <a:spLocks noGrp="1"/>
          </p:cNvSpPr>
          <p:nvPr>
            <p:ph idx="1"/>
          </p:nvPr>
        </p:nvSpPr>
        <p:spPr>
          <a:xfrm>
            <a:off x="495948" y="1448413"/>
            <a:ext cx="8229600" cy="5029200"/>
          </a:xfrm>
        </p:spPr>
        <p:txBody>
          <a:bodyPr>
            <a:normAutofit fontScale="85000" lnSpcReduction="20000"/>
          </a:bodyPr>
          <a:lstStyle/>
          <a:p>
            <a:r>
              <a:rPr lang="en-US" b="1" dirty="0" smtClean="0"/>
              <a:t>2009</a:t>
            </a:r>
            <a:r>
              <a:rPr lang="en-US" dirty="0" smtClean="0"/>
              <a:t> </a:t>
            </a:r>
          </a:p>
          <a:p>
            <a:pPr lvl="1"/>
            <a:r>
              <a:rPr lang="en-US" dirty="0" smtClean="0"/>
              <a:t>2 Residents spotted an “unusual” plant on their walks</a:t>
            </a:r>
          </a:p>
          <a:p>
            <a:pPr lvl="1"/>
            <a:endParaRPr lang="en-US" dirty="0" smtClean="0"/>
          </a:p>
          <a:p>
            <a:r>
              <a:rPr lang="en-US" b="1" dirty="0" smtClean="0"/>
              <a:t>2010</a:t>
            </a:r>
          </a:p>
          <a:p>
            <a:pPr lvl="1"/>
            <a:r>
              <a:rPr lang="en-US" dirty="0" smtClean="0"/>
              <a:t>4 residents attend SuAsCo-CISMA ED/RR</a:t>
            </a:r>
          </a:p>
          <a:p>
            <a:pPr lvl="2"/>
            <a:r>
              <a:rPr lang="en-US" dirty="0"/>
              <a:t>I</a:t>
            </a:r>
            <a:r>
              <a:rPr lang="en-US" dirty="0" smtClean="0"/>
              <a:t>nvasive plants survey – Create a database</a:t>
            </a:r>
          </a:p>
          <a:p>
            <a:pPr lvl="2"/>
            <a:r>
              <a:rPr lang="en-US" dirty="0" smtClean="0"/>
              <a:t>Propose a Invasive Species </a:t>
            </a:r>
            <a:r>
              <a:rPr lang="en-US" dirty="0"/>
              <a:t>C</a:t>
            </a:r>
            <a:r>
              <a:rPr lang="en-US" dirty="0" smtClean="0"/>
              <a:t>ontrol </a:t>
            </a:r>
            <a:r>
              <a:rPr lang="en-US" dirty="0"/>
              <a:t>P</a:t>
            </a:r>
            <a:r>
              <a:rPr lang="en-US" dirty="0" smtClean="0"/>
              <a:t>rogram “a la” SuAsCo-CISMA</a:t>
            </a:r>
          </a:p>
          <a:p>
            <a:pPr lvl="1"/>
            <a:r>
              <a:rPr lang="en-US" dirty="0" smtClean="0"/>
              <a:t>BIG NEWS - Mile-a-minute was identified in Littleton</a:t>
            </a:r>
          </a:p>
          <a:p>
            <a:pPr lvl="1"/>
            <a:r>
              <a:rPr lang="en-US" dirty="0" smtClean="0"/>
              <a:t>“OMG that’s what we saw”</a:t>
            </a:r>
          </a:p>
          <a:p>
            <a:pPr lvl="1"/>
            <a:r>
              <a:rPr lang="en-US" dirty="0" smtClean="0"/>
              <a:t>WCT/Cons Comm/DCR chain of reporting/verification</a:t>
            </a:r>
          </a:p>
          <a:p>
            <a:pPr lvl="1"/>
            <a:r>
              <a:rPr lang="en-US" dirty="0" smtClean="0"/>
              <a:t>More surveys find a much bigger problem</a:t>
            </a:r>
          </a:p>
          <a:p>
            <a:pPr lvl="1"/>
            <a:r>
              <a:rPr lang="en-US" dirty="0" smtClean="0"/>
              <a:t>Submit the RDA paperwork – WPA Form 1</a:t>
            </a:r>
          </a:p>
          <a:p>
            <a:pPr lvl="1"/>
            <a:r>
              <a:rPr lang="en-US" dirty="0" smtClean="0"/>
              <a:t>Too late to do more than one small pull before first hard frost</a:t>
            </a:r>
          </a:p>
          <a:p>
            <a:pPr marL="393192" lvl="1" indent="0">
              <a:buNone/>
            </a:pPr>
            <a:endParaRPr lang="en-US"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7626" y="2235371"/>
            <a:ext cx="1410348" cy="1336119"/>
          </a:xfrm>
          <a:prstGeom prst="rect">
            <a:avLst/>
          </a:prstGeom>
        </p:spPr>
      </p:pic>
    </p:spTree>
    <p:extLst>
      <p:ext uri="{BB962C8B-B14F-4D97-AF65-F5344CB8AC3E}">
        <p14:creationId xmlns:p14="http://schemas.microsoft.com/office/powerpoint/2010/main" val="4163906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1312" y="533400"/>
            <a:ext cx="8229600" cy="838200"/>
          </a:xfrm>
        </p:spPr>
        <p:txBody>
          <a:bodyPr/>
          <a:lstStyle/>
          <a:p>
            <a:pPr algn="ctr"/>
            <a:r>
              <a:rPr lang="en-US" dirty="0" smtClean="0"/>
              <a:t>MAM at Lowell Rd</a:t>
            </a:r>
            <a:endParaRPr lang="en-US" dirty="0"/>
          </a:p>
        </p:txBody>
      </p:sp>
      <p:sp>
        <p:nvSpPr>
          <p:cNvPr id="2" name="Content Placeholder 1"/>
          <p:cNvSpPr>
            <a:spLocks noGrp="1"/>
          </p:cNvSpPr>
          <p:nvPr>
            <p:ph idx="1"/>
          </p:nvPr>
        </p:nvSpPr>
        <p:spPr>
          <a:xfrm>
            <a:off x="609600" y="6096000"/>
            <a:ext cx="8229600" cy="502920"/>
          </a:xfrm>
        </p:spPr>
        <p:txBody>
          <a:bodyPr>
            <a:normAutofit fontScale="92500" lnSpcReduction="10000"/>
          </a:bodyPr>
          <a:lstStyle/>
          <a:p>
            <a:pPr marL="0" indent="0" algn="ctr">
              <a:buNone/>
            </a:pPr>
            <a:r>
              <a:rPr lang="en-US" dirty="0" smtClean="0"/>
              <a:t>First Major Sighting - 2010</a:t>
            </a:r>
            <a:endParaRPr lang="en-US" dirty="0"/>
          </a:p>
        </p:txBody>
      </p:sp>
      <p:pic>
        <p:nvPicPr>
          <p:cNvPr id="819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0" y="1371600"/>
            <a:ext cx="5410406" cy="479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6001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3 Pulling Sites – Stony Brook</a:t>
            </a:r>
            <a:endParaRPr lang="en-US"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7350" y="2286000"/>
            <a:ext cx="8369300" cy="425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8738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667512"/>
          </a:xfrm>
        </p:spPr>
        <p:txBody>
          <a:bodyPr>
            <a:normAutofit fontScale="90000"/>
          </a:bodyPr>
          <a:lstStyle/>
          <a:p>
            <a:pPr algn="ctr"/>
            <a:r>
              <a:rPr lang="en-US" dirty="0" smtClean="0"/>
              <a:t>Lowell Rd MAM Locations</a:t>
            </a: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47800" y="1524000"/>
            <a:ext cx="6362700" cy="5090160"/>
          </a:xfrm>
          <a:prstGeom prst="rect">
            <a:avLst/>
          </a:prstGeom>
        </p:spPr>
      </p:pic>
    </p:spTree>
    <p:extLst>
      <p:ext uri="{BB962C8B-B14F-4D97-AF65-F5344CB8AC3E}">
        <p14:creationId xmlns:p14="http://schemas.microsoft.com/office/powerpoint/2010/main" val="3168667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24712"/>
          </a:xfrm>
        </p:spPr>
        <p:txBody>
          <a:bodyPr/>
          <a:lstStyle/>
          <a:p>
            <a:pPr algn="ctr"/>
            <a:r>
              <a:rPr lang="en-US" dirty="0" smtClean="0"/>
              <a:t>Lowell Rd – Compost Piles</a:t>
            </a:r>
            <a:endParaRPr lang="en-US" dirty="0"/>
          </a:p>
        </p:txBody>
      </p:sp>
      <p:pic>
        <p:nvPicPr>
          <p:cNvPr id="921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447800"/>
            <a:ext cx="6869113" cy="5151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566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667512"/>
          </a:xfrm>
        </p:spPr>
        <p:txBody>
          <a:bodyPr>
            <a:normAutofit fontScale="90000"/>
          </a:bodyPr>
          <a:lstStyle/>
          <a:p>
            <a:pPr algn="ctr"/>
            <a:r>
              <a:rPr lang="en-US" dirty="0" smtClean="0"/>
              <a:t>Grey Fox Lane MAM Locations</a:t>
            </a:r>
            <a:endParaRPr lang="en-US"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95400" y="1459992"/>
            <a:ext cx="6800850" cy="5168646"/>
          </a:xfrm>
          <a:prstGeom prst="rect">
            <a:avLst/>
          </a:prstGeom>
        </p:spPr>
      </p:pic>
    </p:spTree>
    <p:extLst>
      <p:ext uri="{BB962C8B-B14F-4D97-AF65-F5344CB8AC3E}">
        <p14:creationId xmlns:p14="http://schemas.microsoft.com/office/powerpoint/2010/main" val="4157576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305800" cy="591312"/>
          </a:xfrm>
        </p:spPr>
        <p:txBody>
          <a:bodyPr>
            <a:normAutofit fontScale="90000"/>
          </a:bodyPr>
          <a:lstStyle/>
          <a:p>
            <a:pPr algn="ctr"/>
            <a:r>
              <a:rPr lang="en-US" dirty="0" smtClean="0"/>
              <a:t>Old Colony Rd MAM Site</a:t>
            </a:r>
            <a:endParaRPr lang="en-US"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6710" y="1524000"/>
            <a:ext cx="8618220" cy="4709160"/>
          </a:xfrm>
          <a:prstGeom prst="rect">
            <a:avLst/>
          </a:prstGeom>
        </p:spPr>
      </p:pic>
    </p:spTree>
    <p:extLst>
      <p:ext uri="{BB962C8B-B14F-4D97-AF65-F5344CB8AC3E}">
        <p14:creationId xmlns:p14="http://schemas.microsoft.com/office/powerpoint/2010/main" val="1600063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743712"/>
          </a:xfrm>
        </p:spPr>
        <p:txBody>
          <a:bodyPr>
            <a:normAutofit fontScale="90000"/>
          </a:bodyPr>
          <a:lstStyle/>
          <a:p>
            <a:pPr algn="ctr"/>
            <a:r>
              <a:rPr lang="en-US" dirty="0" smtClean="0"/>
              <a:t>Littleton MAM Site</a:t>
            </a:r>
            <a:endParaRPr lang="en-US"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1600200"/>
            <a:ext cx="6317105" cy="4953000"/>
          </a:xfrm>
          <a:prstGeom prst="rect">
            <a:avLst/>
          </a:prstGeom>
        </p:spPr>
      </p:pic>
    </p:spTree>
    <p:extLst>
      <p:ext uri="{BB962C8B-B14F-4D97-AF65-F5344CB8AC3E}">
        <p14:creationId xmlns:p14="http://schemas.microsoft.com/office/powerpoint/2010/main" val="2932878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t>First Steps for Control</a:t>
            </a:r>
            <a:endParaRPr lang="en-US" dirty="0"/>
          </a:p>
        </p:txBody>
      </p:sp>
      <p:sp>
        <p:nvSpPr>
          <p:cNvPr id="3" name="Content Placeholder 2"/>
          <p:cNvSpPr>
            <a:spLocks noGrp="1"/>
          </p:cNvSpPr>
          <p:nvPr>
            <p:ph idx="1"/>
          </p:nvPr>
        </p:nvSpPr>
        <p:spPr>
          <a:xfrm>
            <a:off x="457200" y="1676400"/>
            <a:ext cx="8229600" cy="4724400"/>
          </a:xfrm>
        </p:spPr>
        <p:txBody>
          <a:bodyPr>
            <a:normAutofit fontScale="92500" lnSpcReduction="20000"/>
          </a:bodyPr>
          <a:lstStyle/>
          <a:p>
            <a:r>
              <a:rPr lang="en-US" sz="3200" dirty="0" smtClean="0"/>
              <a:t>2011</a:t>
            </a:r>
          </a:p>
          <a:p>
            <a:pPr lvl="1"/>
            <a:r>
              <a:rPr lang="en-US" dirty="0" smtClean="0"/>
              <a:t>WCT approves ISCP – Creates committee</a:t>
            </a:r>
          </a:p>
          <a:p>
            <a:pPr lvl="1"/>
            <a:r>
              <a:rPr lang="en-US" dirty="0" smtClean="0"/>
              <a:t>Committee starts planning MAM Control program</a:t>
            </a:r>
          </a:p>
          <a:p>
            <a:pPr lvl="1"/>
            <a:r>
              <a:rPr lang="en-US" sz="3200" dirty="0"/>
              <a:t>2</a:t>
            </a:r>
            <a:r>
              <a:rPr lang="en-US" dirty="0" smtClean="0"/>
              <a:t> additional residents attend ED/RR Workshop</a:t>
            </a:r>
          </a:p>
          <a:p>
            <a:pPr lvl="1"/>
            <a:r>
              <a:rPr lang="en-US" dirty="0" smtClean="0"/>
              <a:t>Eagle Scout candidate referred to the Trust</a:t>
            </a:r>
          </a:p>
          <a:p>
            <a:pPr lvl="2"/>
            <a:r>
              <a:rPr lang="en-US" dirty="0" smtClean="0"/>
              <a:t>Good fit – Agree to work together</a:t>
            </a:r>
          </a:p>
          <a:p>
            <a:pPr lvl="2"/>
            <a:r>
              <a:rPr lang="en-US" dirty="0" smtClean="0"/>
              <a:t>Trust will continue program for 4 additional years</a:t>
            </a:r>
          </a:p>
          <a:p>
            <a:pPr lvl="1"/>
            <a:r>
              <a:rPr lang="en-US" dirty="0" smtClean="0"/>
              <a:t>Get permission from Cons Comm and Developer</a:t>
            </a:r>
          </a:p>
          <a:p>
            <a:pPr lvl="1"/>
            <a:r>
              <a:rPr lang="en-US" dirty="0" smtClean="0"/>
              <a:t>DCR supports our initial efforts – Hand pulling chosen</a:t>
            </a:r>
          </a:p>
          <a:p>
            <a:pPr lvl="1"/>
            <a:r>
              <a:rPr lang="en-US" dirty="0" smtClean="0"/>
              <a:t>Team Leader training June 4</a:t>
            </a:r>
            <a:r>
              <a:rPr lang="en-US" baseline="30000" dirty="0" smtClean="0"/>
              <a:t>th</a:t>
            </a:r>
            <a:endParaRPr lang="en-US" dirty="0" smtClean="0"/>
          </a:p>
          <a:p>
            <a:pPr lvl="1"/>
            <a:r>
              <a:rPr lang="en-US" dirty="0" smtClean="0"/>
              <a:t>First pulls at two sites June 10</a:t>
            </a:r>
            <a:r>
              <a:rPr lang="en-US" baseline="30000" dirty="0" smtClean="0"/>
              <a:t>th</a:t>
            </a:r>
            <a:r>
              <a:rPr lang="en-US" dirty="0" smtClean="0"/>
              <a:t> and 11</a:t>
            </a:r>
            <a:r>
              <a:rPr lang="en-US" baseline="30000" dirty="0" smtClean="0"/>
              <a:t>th</a:t>
            </a:r>
            <a:r>
              <a:rPr lang="en-US" dirty="0" smtClean="0"/>
              <a:t> – 40 bags</a:t>
            </a:r>
          </a:p>
          <a:p>
            <a:pPr lvl="1"/>
            <a:endParaRPr lang="en-US" dirty="0"/>
          </a:p>
        </p:txBody>
      </p:sp>
    </p:spTree>
    <p:extLst>
      <p:ext uri="{BB962C8B-B14F-4D97-AF65-F5344CB8AC3E}">
        <p14:creationId xmlns:p14="http://schemas.microsoft.com/office/powerpoint/2010/main" val="3755608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780288"/>
          </a:xfrm>
        </p:spPr>
        <p:txBody>
          <a:bodyPr>
            <a:normAutofit/>
          </a:bodyPr>
          <a:lstStyle/>
          <a:p>
            <a:r>
              <a:rPr lang="en-US" dirty="0" smtClean="0"/>
              <a:t>Next Steps – Getting the word out</a:t>
            </a:r>
            <a:endParaRPr lang="en-US" dirty="0"/>
          </a:p>
        </p:txBody>
      </p:sp>
      <p:sp>
        <p:nvSpPr>
          <p:cNvPr id="3" name="Content Placeholder 2"/>
          <p:cNvSpPr>
            <a:spLocks noGrp="1"/>
          </p:cNvSpPr>
          <p:nvPr>
            <p:ph idx="1"/>
          </p:nvPr>
        </p:nvSpPr>
        <p:spPr>
          <a:xfrm>
            <a:off x="228600" y="1524000"/>
            <a:ext cx="8229600" cy="4693920"/>
          </a:xfrm>
        </p:spPr>
        <p:txBody>
          <a:bodyPr>
            <a:normAutofit fontScale="92500"/>
          </a:bodyPr>
          <a:lstStyle/>
          <a:p>
            <a:pPr lvl="1"/>
            <a:r>
              <a:rPr lang="en-US" dirty="0" smtClean="0"/>
              <a:t>Abutters notified – included DCR “Wanted” flyer</a:t>
            </a:r>
          </a:p>
          <a:p>
            <a:pPr lvl="1"/>
            <a:r>
              <a:rPr lang="en-US" dirty="0" smtClean="0"/>
              <a:t>Solicited volunteers </a:t>
            </a:r>
            <a:endParaRPr lang="en-US" dirty="0"/>
          </a:p>
          <a:p>
            <a:pPr lvl="2"/>
            <a:r>
              <a:rPr lang="en-US" dirty="0" smtClean="0"/>
              <a:t>WCT members, Trail stewards, High school community service, residents</a:t>
            </a:r>
          </a:p>
          <a:p>
            <a:pPr lvl="1"/>
            <a:r>
              <a:rPr lang="en-US" dirty="0" smtClean="0"/>
              <a:t>“Pulling” notices in the local newspaper</a:t>
            </a:r>
          </a:p>
          <a:p>
            <a:pPr lvl="1"/>
            <a:r>
              <a:rPr lang="en-US" dirty="0"/>
              <a:t>“Controlling Invasives in your backyard” training </a:t>
            </a:r>
            <a:r>
              <a:rPr lang="en-US" dirty="0" smtClean="0"/>
              <a:t>offered</a:t>
            </a:r>
          </a:p>
          <a:p>
            <a:pPr lvl="1"/>
            <a:r>
              <a:rPr lang="en-US" dirty="0" smtClean="0"/>
              <a:t>Encouraged residents to call if they suspected MAM</a:t>
            </a:r>
          </a:p>
          <a:p>
            <a:pPr lvl="1"/>
            <a:r>
              <a:rPr lang="en-US" dirty="0" smtClean="0"/>
              <a:t>Invasives info table at the Garden Club Plant Sale</a:t>
            </a:r>
          </a:p>
          <a:p>
            <a:pPr lvl="1"/>
            <a:r>
              <a:rPr lang="en-US" dirty="0" smtClean="0"/>
              <a:t>Info tables added for other Town functions</a:t>
            </a:r>
            <a:endParaRPr lang="en-US"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21780" y="4872672"/>
            <a:ext cx="2359025" cy="177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0737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500" y="845820"/>
            <a:ext cx="8305800" cy="1143000"/>
          </a:xfrm>
        </p:spPr>
        <p:txBody>
          <a:bodyPr>
            <a:normAutofit fontScale="90000"/>
          </a:bodyPr>
          <a:lstStyle/>
          <a:p>
            <a:pPr algn="ctr"/>
            <a:r>
              <a:rPr lang="en-US" dirty="0" smtClean="0"/>
              <a:t>Then we pulled and pulled and pulled and pulled</a:t>
            </a:r>
            <a:endParaRPr lang="en-US"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1981200"/>
            <a:ext cx="6350000"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7868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MAM at Lowell Rd</a:t>
            </a:r>
            <a:endParaRPr lang="en-US" dirty="0"/>
          </a:p>
        </p:txBody>
      </p:sp>
      <p:sp>
        <p:nvSpPr>
          <p:cNvPr id="9" name="Text Placeholder 8"/>
          <p:cNvSpPr>
            <a:spLocks noGrp="1"/>
          </p:cNvSpPr>
          <p:nvPr>
            <p:ph type="body" idx="1"/>
          </p:nvPr>
        </p:nvSpPr>
        <p:spPr>
          <a:xfrm>
            <a:off x="457200" y="5867400"/>
            <a:ext cx="4040188" cy="457200"/>
          </a:xfrm>
        </p:spPr>
        <p:txBody>
          <a:bodyPr/>
          <a:lstStyle/>
          <a:p>
            <a:pPr algn="ctr"/>
            <a:r>
              <a:rPr lang="en-US" dirty="0" smtClean="0"/>
              <a:t>2010</a:t>
            </a:r>
            <a:endParaRPr lang="en-US" dirty="0"/>
          </a:p>
        </p:txBody>
      </p:sp>
      <p:sp>
        <p:nvSpPr>
          <p:cNvPr id="10" name="Text Placeholder 9"/>
          <p:cNvSpPr>
            <a:spLocks noGrp="1"/>
          </p:cNvSpPr>
          <p:nvPr>
            <p:ph type="body" sz="half" idx="3"/>
          </p:nvPr>
        </p:nvSpPr>
        <p:spPr>
          <a:xfrm>
            <a:off x="4800600" y="5791200"/>
            <a:ext cx="4041775" cy="654843"/>
          </a:xfrm>
        </p:spPr>
        <p:txBody>
          <a:bodyPr/>
          <a:lstStyle/>
          <a:p>
            <a:pPr algn="ctr"/>
            <a:r>
              <a:rPr lang="en-US" dirty="0" smtClean="0"/>
              <a:t>2015</a:t>
            </a:r>
            <a:endParaRPr lang="en-US" dirty="0"/>
          </a:p>
        </p:txBody>
      </p:sp>
      <p:pic>
        <p:nvPicPr>
          <p:cNvPr id="6" name="Content Placeholder 5"/>
          <p:cNvPicPr>
            <a:picLocks noGrp="1" noChangeAspect="1"/>
          </p:cNvPicPr>
          <p:nvPr>
            <p:ph sz="quarter" idx="2"/>
          </p:nvPr>
        </p:nvPicPr>
        <p:blipFill>
          <a:blip r:embed="rId3" cstate="email">
            <a:extLst>
              <a:ext uri="{28A0092B-C50C-407E-A947-70E740481C1C}">
                <a14:useLocalDpi xmlns:a14="http://schemas.microsoft.com/office/drawing/2010/main"/>
              </a:ext>
            </a:extLst>
          </a:blip>
          <a:stretch>
            <a:fillRect/>
          </a:stretch>
        </p:blipFill>
        <p:spPr>
          <a:xfrm>
            <a:off x="533400" y="2057400"/>
            <a:ext cx="4035829" cy="3578629"/>
          </a:xfrm>
        </p:spPr>
      </p:pic>
      <p:pic>
        <p:nvPicPr>
          <p:cNvPr id="8" name="Content Placeholder 7"/>
          <p:cNvPicPr>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4724400" y="2209800"/>
            <a:ext cx="4035829" cy="3330633"/>
          </a:xfrm>
        </p:spPr>
      </p:pic>
    </p:spTree>
    <p:extLst>
      <p:ext uri="{BB962C8B-B14F-4D97-AF65-F5344CB8AC3E}">
        <p14:creationId xmlns:p14="http://schemas.microsoft.com/office/powerpoint/2010/main" val="3717595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pPr algn="ctr"/>
            <a:r>
              <a:rPr lang="en-US" dirty="0" smtClean="0"/>
              <a:t>Where’s the MAM?</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762000" y="1636197"/>
            <a:ext cx="7800423" cy="4389437"/>
          </a:xfrm>
        </p:spPr>
      </p:pic>
      <p:sp>
        <p:nvSpPr>
          <p:cNvPr id="5" name="TextBox 4"/>
          <p:cNvSpPr txBox="1"/>
          <p:nvPr/>
        </p:nvSpPr>
        <p:spPr>
          <a:xfrm>
            <a:off x="990600" y="6010394"/>
            <a:ext cx="6781800" cy="584775"/>
          </a:xfrm>
          <a:prstGeom prst="rect">
            <a:avLst/>
          </a:prstGeom>
          <a:noFill/>
        </p:spPr>
        <p:txBody>
          <a:bodyPr wrap="square" rtlCol="0">
            <a:spAutoFit/>
          </a:bodyPr>
          <a:lstStyle/>
          <a:p>
            <a:pPr algn="ctr"/>
            <a:r>
              <a:rPr lang="en-US" sz="3200" dirty="0" smtClean="0">
                <a:latin typeface="+mj-lt"/>
              </a:rPr>
              <a:t>Former Compost Piles -  Lowell Rd 2015 </a:t>
            </a:r>
            <a:endParaRPr lang="en-US" sz="3200" dirty="0">
              <a:latin typeface="+mj-lt"/>
            </a:endParaRPr>
          </a:p>
        </p:txBody>
      </p:sp>
    </p:spTree>
    <p:extLst>
      <p:ext uri="{BB962C8B-B14F-4D97-AF65-F5344CB8AC3E}">
        <p14:creationId xmlns:p14="http://schemas.microsoft.com/office/powerpoint/2010/main" val="348490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lstStyle/>
          <a:p>
            <a:pPr algn="ctr"/>
            <a:r>
              <a:rPr lang="en-US" dirty="0" smtClean="0"/>
              <a:t>Where’s the MAM?</a:t>
            </a:r>
            <a:endParaRPr lang="en-US" dirty="0"/>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905000" y="1524000"/>
            <a:ext cx="5852582" cy="4389437"/>
          </a:xfrm>
        </p:spPr>
      </p:pic>
      <p:sp>
        <p:nvSpPr>
          <p:cNvPr id="4" name="TextBox 3"/>
          <p:cNvSpPr txBox="1"/>
          <p:nvPr/>
        </p:nvSpPr>
        <p:spPr>
          <a:xfrm>
            <a:off x="1498639" y="6018222"/>
            <a:ext cx="6531019" cy="523220"/>
          </a:xfrm>
          <a:prstGeom prst="rect">
            <a:avLst/>
          </a:prstGeom>
          <a:noFill/>
        </p:spPr>
        <p:txBody>
          <a:bodyPr wrap="none" rtlCol="0">
            <a:spAutoFit/>
          </a:bodyPr>
          <a:lstStyle/>
          <a:p>
            <a:pPr algn="ctr"/>
            <a:r>
              <a:rPr lang="en-US" sz="2800" dirty="0" smtClean="0">
                <a:latin typeface="+mj-lt"/>
              </a:rPr>
              <a:t>Grey Fox Lane – Along Tadmuck Brook 2015</a:t>
            </a:r>
            <a:endParaRPr lang="en-US" sz="2800" dirty="0">
              <a:latin typeface="+mj-lt"/>
            </a:endParaRPr>
          </a:p>
        </p:txBody>
      </p:sp>
    </p:spTree>
    <p:extLst>
      <p:ext uri="{BB962C8B-B14F-4D97-AF65-F5344CB8AC3E}">
        <p14:creationId xmlns:p14="http://schemas.microsoft.com/office/powerpoint/2010/main" val="731314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533400"/>
            <a:ext cx="8229600" cy="856488"/>
          </a:xfrm>
        </p:spPr>
        <p:txBody>
          <a:bodyPr/>
          <a:lstStyle/>
          <a:p>
            <a:pPr algn="ctr"/>
            <a:r>
              <a:rPr lang="en-US" dirty="0" smtClean="0"/>
              <a:t>2015  - Status of the program</a:t>
            </a:r>
            <a:endParaRPr lang="en-US" dirty="0"/>
          </a:p>
        </p:txBody>
      </p:sp>
      <p:sp>
        <p:nvSpPr>
          <p:cNvPr id="6" name="Content Placeholder 5"/>
          <p:cNvSpPr>
            <a:spLocks noGrp="1"/>
          </p:cNvSpPr>
          <p:nvPr>
            <p:ph idx="1"/>
          </p:nvPr>
        </p:nvSpPr>
        <p:spPr>
          <a:xfrm>
            <a:off x="487539" y="1354631"/>
            <a:ext cx="8229600" cy="4389120"/>
          </a:xfrm>
        </p:spPr>
        <p:txBody>
          <a:bodyPr>
            <a:normAutofit fontScale="92500" lnSpcReduction="20000"/>
          </a:bodyPr>
          <a:lstStyle/>
          <a:p>
            <a:r>
              <a:rPr lang="en-US" dirty="0"/>
              <a:t>5</a:t>
            </a:r>
            <a:r>
              <a:rPr lang="en-US" baseline="30000" dirty="0" smtClean="0"/>
              <a:t>th</a:t>
            </a:r>
            <a:r>
              <a:rPr lang="en-US" dirty="0" smtClean="0"/>
              <a:t> year of pullings completed</a:t>
            </a:r>
          </a:p>
          <a:p>
            <a:r>
              <a:rPr lang="en-US" dirty="0" smtClean="0"/>
              <a:t>Fourth year of SuAsCo-CISMA small program grants</a:t>
            </a:r>
          </a:p>
          <a:p>
            <a:r>
              <a:rPr lang="en-US" dirty="0"/>
              <a:t>Volume is greatly </a:t>
            </a:r>
            <a:r>
              <a:rPr lang="en-US" dirty="0" smtClean="0"/>
              <a:t>diminished</a:t>
            </a:r>
          </a:p>
          <a:p>
            <a:r>
              <a:rPr lang="en-US" dirty="0" smtClean="0"/>
              <a:t>Natural beauty returning to the sites</a:t>
            </a:r>
          </a:p>
          <a:p>
            <a:r>
              <a:rPr lang="en-US" dirty="0" smtClean="0"/>
              <a:t>Much greater awareness of invasives in town</a:t>
            </a:r>
          </a:p>
          <a:p>
            <a:r>
              <a:rPr lang="en-US" dirty="0" smtClean="0"/>
              <a:t>Able to provide support for Littleton’s MAM control</a:t>
            </a:r>
          </a:p>
          <a:p>
            <a:r>
              <a:rPr lang="en-US" dirty="0" smtClean="0"/>
              <a:t>Will continue program as long as we have </a:t>
            </a:r>
            <a:r>
              <a:rPr lang="en-US" dirty="0"/>
              <a:t> </a:t>
            </a:r>
            <a:r>
              <a:rPr lang="en-US" dirty="0" smtClean="0"/>
              <a:t>             willing volunteers</a:t>
            </a:r>
          </a:p>
          <a:p>
            <a:endParaRPr lang="en-US" dirty="0" smtClean="0"/>
          </a:p>
          <a:p>
            <a:endParaRPr lang="en-US" dirty="0" smtClean="0"/>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88639" y="2211119"/>
            <a:ext cx="1243013" cy="1447800"/>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57293" y="5243047"/>
            <a:ext cx="1705707" cy="1337585"/>
          </a:xfrm>
          <a:prstGeom prst="rect">
            <a:avLst/>
          </a:prstGeom>
        </p:spPr>
      </p:pic>
      <p:pic>
        <p:nvPicPr>
          <p:cNvPr id="4" name="Pictur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10000" y="5154167"/>
            <a:ext cx="2590800" cy="1515038"/>
          </a:xfrm>
          <a:prstGeom prst="rect">
            <a:avLst/>
          </a:prstGeom>
        </p:spPr>
      </p:pic>
    </p:spTree>
    <p:extLst>
      <p:ext uri="{BB962C8B-B14F-4D97-AF65-F5344CB8AC3E}">
        <p14:creationId xmlns:p14="http://schemas.microsoft.com/office/powerpoint/2010/main" val="356209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81000" y="1905000"/>
            <a:ext cx="8305800" cy="3352800"/>
          </a:xfrm>
          <a:prstGeom prst="rect">
            <a:avLst/>
          </a:prstGeom>
          <a:solidFill>
            <a:schemeClr val="tx1">
              <a:lumMod val="65000"/>
              <a:lumOff val="35000"/>
              <a:alpha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p:txBody>
          <a:bodyPr>
            <a:normAutofit/>
          </a:bodyPr>
          <a:lstStyle/>
          <a:p>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Japanese Stiltgrass</a:t>
            </a:r>
            <a:b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sz="3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Microstegium vimineum</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Subtitle 2"/>
          <p:cNvSpPr>
            <a:spLocks noGrp="1"/>
          </p:cNvSpPr>
          <p:nvPr>
            <p:ph type="subTitle" idx="1"/>
          </p:nvPr>
        </p:nvSpPr>
        <p:spPr>
          <a:xfrm>
            <a:off x="457200" y="3886200"/>
            <a:ext cx="8001000" cy="1752600"/>
          </a:xfrm>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Invasion status in the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SuAsCo</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River Watershed</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716853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93143"/>
            <a:ext cx="8229600" cy="4525963"/>
          </a:xfrm>
        </p:spPr>
        <p:txBody>
          <a:bodyPr>
            <a:normAutofit/>
          </a:bodyPr>
          <a:lstStyle/>
          <a:p>
            <a:pPr>
              <a:lnSpc>
                <a:spcPct val="90000"/>
              </a:lnSpc>
            </a:pPr>
            <a:r>
              <a:rPr lang="en-US" altLang="en-US" sz="2800" dirty="0" smtClean="0"/>
              <a:t>Poaceae</a:t>
            </a:r>
          </a:p>
          <a:p>
            <a:pPr>
              <a:lnSpc>
                <a:spcPct val="90000"/>
              </a:lnSpc>
            </a:pPr>
            <a:r>
              <a:rPr lang="en-US" altLang="en-US" sz="2800" dirty="0" smtClean="0"/>
              <a:t>Annual grass</a:t>
            </a:r>
          </a:p>
          <a:p>
            <a:pPr>
              <a:lnSpc>
                <a:spcPct val="90000"/>
              </a:lnSpc>
            </a:pPr>
            <a:r>
              <a:rPr lang="en-US" altLang="en-US" sz="2800" dirty="0" smtClean="0"/>
              <a:t>Rich woods, alluvial forests, edges of fields, yards, roadsides, right-of-ways, almost anywhere!</a:t>
            </a:r>
          </a:p>
          <a:p>
            <a:pPr>
              <a:lnSpc>
                <a:spcPct val="90000"/>
              </a:lnSpc>
            </a:pPr>
            <a:r>
              <a:rPr lang="en-US" altLang="en-US" sz="2800" dirty="0" smtClean="0"/>
              <a:t>Native to Eastern Asia</a:t>
            </a:r>
          </a:p>
          <a:p>
            <a:pPr>
              <a:lnSpc>
                <a:spcPct val="90000"/>
              </a:lnSpc>
            </a:pPr>
            <a:r>
              <a:rPr lang="en-US" altLang="en-US" sz="2800" dirty="0" smtClean="0"/>
              <a:t>Earliest North American record –</a:t>
            </a:r>
          </a:p>
          <a:p>
            <a:pPr>
              <a:lnSpc>
                <a:spcPct val="90000"/>
              </a:lnSpc>
              <a:buFont typeface="Wingdings" pitchFamily="2" charset="2"/>
              <a:buNone/>
            </a:pPr>
            <a:r>
              <a:rPr lang="en-US" altLang="en-US" sz="2800" dirty="0" smtClean="0"/>
              <a:t>		Tennessee 1919 from </a:t>
            </a:r>
            <a:r>
              <a:rPr lang="en-US" sz="2800" dirty="0" smtClean="0"/>
              <a:t>packing material</a:t>
            </a:r>
          </a:p>
          <a:p>
            <a:endParaRPr lang="en-US" sz="2800" dirty="0" smtClean="0"/>
          </a:p>
          <a:p>
            <a:endParaRPr lang="en-US" sz="2800" dirty="0"/>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53200" y="4515692"/>
            <a:ext cx="2514600" cy="2228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30900" y="4515691"/>
            <a:ext cx="3422300" cy="2228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6200000">
            <a:off x="523876" y="4144217"/>
            <a:ext cx="2228849" cy="2971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a:xfrm>
            <a:off x="152400" y="228601"/>
            <a:ext cx="8763000" cy="990599"/>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Japanese Stiltgrass</a:t>
            </a:r>
            <a:br>
              <a:rPr lang="en-US" dirty="0"/>
            </a:br>
            <a:r>
              <a:rPr lang="en-US" sz="2800" dirty="0"/>
              <a:t>(</a:t>
            </a:r>
            <a:r>
              <a:rPr lang="en-US" sz="2800" i="1" dirty="0"/>
              <a:t>Microstegium vimineum</a:t>
            </a:r>
            <a:r>
              <a:rPr lang="en-US" sz="2800" dirty="0"/>
              <a:t>)</a:t>
            </a:r>
          </a:p>
        </p:txBody>
      </p:sp>
    </p:spTree>
    <p:extLst>
      <p:ext uri="{BB962C8B-B14F-4D97-AF65-F5344CB8AC3E}">
        <p14:creationId xmlns:p14="http://schemas.microsoft.com/office/powerpoint/2010/main" val="172222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fontScale="90000"/>
          </a:bodyPr>
          <a:lstStyle/>
          <a:p>
            <a:r>
              <a:rPr lang="en-US" sz="4600" dirty="0" smtClean="0"/>
              <a:t>Japanese Stiltgrass</a:t>
            </a:r>
            <a:r>
              <a:rPr lang="en-US" dirty="0" smtClean="0"/>
              <a:t/>
            </a:r>
            <a:br>
              <a:rPr lang="en-US" dirty="0" smtClean="0"/>
            </a:br>
            <a:r>
              <a:rPr lang="en-US" sz="2900" dirty="0" smtClean="0"/>
              <a:t>(</a:t>
            </a:r>
            <a:r>
              <a:rPr lang="en-US" sz="2900" i="1" dirty="0" smtClean="0"/>
              <a:t>Microstegium vimineum</a:t>
            </a:r>
            <a:r>
              <a:rPr lang="en-US" sz="2900" dirty="0" smtClean="0"/>
              <a:t>)</a:t>
            </a:r>
            <a:endParaRPr lang="en-US" sz="2900" dirty="0"/>
          </a:p>
        </p:txBody>
      </p:sp>
      <p:pic>
        <p:nvPicPr>
          <p:cNvPr id="9222" name="Picture 6" descr="http://bugwoodcloud.org/images/768x512/548380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3400" y="3966519"/>
            <a:ext cx="35560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02000" y="1441622"/>
            <a:ext cx="355600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5"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19997" y="4114800"/>
            <a:ext cx="3789793" cy="2516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7" name="Picture 11"/>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45504" y="1534297"/>
            <a:ext cx="3131096" cy="2494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30" name="Picture 14"/>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15807" y="1441621"/>
            <a:ext cx="2151993" cy="3240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3285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81000"/>
            <a:ext cx="8229600" cy="1143000"/>
          </a:xfrm>
        </p:spPr>
        <p:txBody>
          <a:bodyPr>
            <a:normAutofit fontScale="90000"/>
          </a:bodyPr>
          <a:lstStyle/>
          <a:p>
            <a:r>
              <a:rPr lang="en-US" sz="4600" dirty="0" smtClean="0"/>
              <a:t>Japanese Stiltgrass</a:t>
            </a:r>
            <a:r>
              <a:rPr lang="en-US" dirty="0" smtClean="0"/>
              <a:t/>
            </a:r>
            <a:br>
              <a:rPr lang="en-US" dirty="0" smtClean="0"/>
            </a:br>
            <a:r>
              <a:rPr lang="en-US" sz="2900" dirty="0" smtClean="0"/>
              <a:t>(</a:t>
            </a:r>
            <a:r>
              <a:rPr lang="en-US" sz="2900" i="1" dirty="0" smtClean="0"/>
              <a:t>Microstegium vimineum</a:t>
            </a:r>
            <a:r>
              <a:rPr lang="en-US" sz="2900" dirty="0" smtClean="0"/>
              <a:t>)</a:t>
            </a:r>
            <a:endParaRPr lang="en-US" sz="2900" dirty="0"/>
          </a:p>
        </p:txBody>
      </p:sp>
      <p:sp>
        <p:nvSpPr>
          <p:cNvPr id="4" name="Content Placeholder 2"/>
          <p:cNvSpPr>
            <a:spLocks noGrp="1"/>
          </p:cNvSpPr>
          <p:nvPr>
            <p:ph idx="1"/>
          </p:nvPr>
        </p:nvSpPr>
        <p:spPr>
          <a:xfrm>
            <a:off x="381000" y="1600200"/>
            <a:ext cx="8229600" cy="4525963"/>
          </a:xfrm>
        </p:spPr>
        <p:txBody>
          <a:bodyPr>
            <a:normAutofit/>
          </a:bodyPr>
          <a:lstStyle/>
          <a:p>
            <a:pPr marL="0" indent="0">
              <a:buNone/>
            </a:pPr>
            <a:r>
              <a:rPr lang="en-US" altLang="en-US" sz="2800" dirty="0" smtClean="0"/>
              <a:t>Dispersed by:</a:t>
            </a:r>
          </a:p>
          <a:p>
            <a:r>
              <a:rPr lang="en-US" altLang="en-US" sz="2800" dirty="0" smtClean="0"/>
              <a:t>Water, wildlife, birds</a:t>
            </a:r>
          </a:p>
          <a:p>
            <a:r>
              <a:rPr lang="en-US" altLang="en-US" sz="2800" dirty="0" smtClean="0"/>
              <a:t>People – clothing, pets </a:t>
            </a:r>
          </a:p>
          <a:p>
            <a:r>
              <a:rPr lang="en-US" altLang="en-US" sz="2800" dirty="0" smtClean="0"/>
              <a:t>Field equipment – packs, presses, vehicles (canoes)</a:t>
            </a:r>
          </a:p>
          <a:p>
            <a:r>
              <a:rPr lang="en-US" altLang="en-US" sz="2800" dirty="0" smtClean="0"/>
              <a:t>Trucks, equipment, MOWERS!</a:t>
            </a:r>
            <a:endParaRPr lang="en-US" altLang="en-US" sz="1600" dirty="0"/>
          </a:p>
        </p:txBody>
      </p:sp>
      <p:pic>
        <p:nvPicPr>
          <p:cNvPr id="10241" name="Picture 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81309" y="4572000"/>
            <a:ext cx="4110291" cy="2175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9500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aweise\Downloads\map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838200"/>
            <a:ext cx="8665814" cy="545224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922614" y="228600"/>
            <a:ext cx="2971800" cy="1477328"/>
          </a:xfrm>
          <a:prstGeom prst="rect">
            <a:avLst/>
          </a:prstGeom>
          <a:solidFill>
            <a:schemeClr val="bg1">
              <a:lumMod val="85000"/>
            </a:schemeClr>
          </a:solidFill>
        </p:spPr>
        <p:txBody>
          <a:bodyPr wrap="square">
            <a:spAutoFit/>
          </a:bodyPr>
          <a:lstStyle/>
          <a:p>
            <a:r>
              <a:rPr lang="en-US" dirty="0" smtClean="0"/>
              <a:t>Knoxville, TN – 1919</a:t>
            </a:r>
          </a:p>
          <a:p>
            <a:r>
              <a:rPr lang="en-US" dirty="0" smtClean="0"/>
              <a:t>Pennsylvania – 1938</a:t>
            </a:r>
          </a:p>
          <a:p>
            <a:r>
              <a:rPr lang="en-US" dirty="0" smtClean="0"/>
              <a:t>New Jersey – 1959</a:t>
            </a:r>
          </a:p>
          <a:p>
            <a:r>
              <a:rPr lang="en-US" dirty="0" smtClean="0"/>
              <a:t>Branford, CT – 1984</a:t>
            </a:r>
          </a:p>
          <a:p>
            <a:r>
              <a:rPr lang="en-US" dirty="0" smtClean="0"/>
              <a:t>West Springfield , MA – 2003</a:t>
            </a:r>
            <a:endParaRPr lang="en-US" dirty="0"/>
          </a:p>
        </p:txBody>
      </p:sp>
    </p:spTree>
    <p:extLst>
      <p:ext uri="{BB962C8B-B14F-4D97-AF65-F5344CB8AC3E}">
        <p14:creationId xmlns:p14="http://schemas.microsoft.com/office/powerpoint/2010/main" val="3059086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weise\Desktop\Capture1.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524000" y="1676400"/>
            <a:ext cx="6105525" cy="4953000"/>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81000"/>
            <a:ext cx="8229600" cy="1143000"/>
          </a:xfrm>
        </p:spPr>
        <p:txBody>
          <a:bodyPr>
            <a:normAutofit fontScale="90000"/>
          </a:bodyPr>
          <a:lstStyle/>
          <a:p>
            <a:r>
              <a:rPr lang="en-US" sz="4600" dirty="0" smtClean="0"/>
              <a:t>Japanese Stiltgrass</a:t>
            </a:r>
            <a:r>
              <a:rPr lang="en-US" dirty="0" smtClean="0"/>
              <a:t/>
            </a:r>
            <a:br>
              <a:rPr lang="en-US" dirty="0" smtClean="0"/>
            </a:br>
            <a:r>
              <a:rPr lang="en-US" sz="2900" dirty="0" smtClean="0"/>
              <a:t>(</a:t>
            </a:r>
            <a:r>
              <a:rPr lang="en-US" sz="2900" i="1" dirty="0" smtClean="0"/>
              <a:t>Microstegium vimineum</a:t>
            </a:r>
            <a:r>
              <a:rPr lang="en-US" sz="2900" dirty="0" smtClean="0"/>
              <a:t>)</a:t>
            </a:r>
            <a:endParaRPr lang="en-US" sz="2900" dirty="0"/>
          </a:p>
        </p:txBody>
      </p:sp>
      <p:sp>
        <p:nvSpPr>
          <p:cNvPr id="6" name="TextBox 5"/>
          <p:cNvSpPr txBox="1"/>
          <p:nvPr/>
        </p:nvSpPr>
        <p:spPr>
          <a:xfrm>
            <a:off x="6400800" y="4152900"/>
            <a:ext cx="2438400" cy="830997"/>
          </a:xfrm>
          <a:prstGeom prst="rect">
            <a:avLst/>
          </a:prstGeom>
          <a:noFill/>
        </p:spPr>
        <p:txBody>
          <a:bodyPr wrap="square" rtlCol="0">
            <a:spAutoFit/>
          </a:bodyPr>
          <a:lstStyle/>
          <a:p>
            <a:r>
              <a:rPr lang="en-US" sz="2400" b="1" dirty="0" smtClean="0"/>
              <a:t>240 records across 40 towns</a:t>
            </a:r>
          </a:p>
        </p:txBody>
      </p:sp>
    </p:spTree>
    <p:extLst>
      <p:ext uri="{BB962C8B-B14F-4D97-AF65-F5344CB8AC3E}">
        <p14:creationId xmlns:p14="http://schemas.microsoft.com/office/powerpoint/2010/main" val="660454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81000"/>
            <a:ext cx="8229600" cy="1143000"/>
          </a:xfrm>
        </p:spPr>
        <p:txBody>
          <a:bodyPr>
            <a:normAutofit fontScale="90000"/>
          </a:bodyPr>
          <a:lstStyle/>
          <a:p>
            <a:r>
              <a:rPr lang="en-US" sz="4600" dirty="0" smtClean="0"/>
              <a:t>Japanese Stiltgrass</a:t>
            </a:r>
            <a:r>
              <a:rPr lang="en-US" dirty="0" smtClean="0"/>
              <a:t/>
            </a:r>
            <a:br>
              <a:rPr lang="en-US" dirty="0" smtClean="0"/>
            </a:br>
            <a:r>
              <a:rPr lang="en-US" sz="2900" dirty="0" smtClean="0"/>
              <a:t>(</a:t>
            </a:r>
            <a:r>
              <a:rPr lang="en-US" sz="2900" i="1" dirty="0" smtClean="0"/>
              <a:t>Microstegium vimineum</a:t>
            </a:r>
            <a:r>
              <a:rPr lang="en-US" sz="2900" dirty="0" smtClean="0"/>
              <a:t>)</a:t>
            </a:r>
            <a:endParaRPr lang="en-US" sz="2900" dirty="0"/>
          </a:p>
        </p:txBody>
      </p:sp>
      <p:pic>
        <p:nvPicPr>
          <p:cNvPr id="8" name="Picture 3" descr="C:\Users\aweise\Desktop\2014-11-14_suasco_cism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3553" y="1600200"/>
            <a:ext cx="8305800" cy="51983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77672" y="1600200"/>
            <a:ext cx="3256128" cy="830997"/>
          </a:xfrm>
          <a:prstGeom prst="rect">
            <a:avLst/>
          </a:prstGeom>
          <a:noFill/>
        </p:spPr>
        <p:txBody>
          <a:bodyPr wrap="square" rtlCol="0">
            <a:spAutoFit/>
          </a:bodyPr>
          <a:lstStyle/>
          <a:p>
            <a:r>
              <a:rPr lang="en-US" sz="2400" b="1" dirty="0"/>
              <a:t>6</a:t>
            </a:r>
            <a:r>
              <a:rPr lang="en-US" sz="2400" b="1" dirty="0" smtClean="0"/>
              <a:t> sites in CISMA</a:t>
            </a:r>
          </a:p>
          <a:p>
            <a:r>
              <a:rPr lang="en-US" sz="2400" b="1" dirty="0" smtClean="0"/>
              <a:t>14 additional nearby</a:t>
            </a:r>
          </a:p>
        </p:txBody>
      </p:sp>
    </p:spTree>
    <p:extLst>
      <p:ext uri="{BB962C8B-B14F-4D97-AF65-F5344CB8AC3E}">
        <p14:creationId xmlns:p14="http://schemas.microsoft.com/office/powerpoint/2010/main" val="551315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aweise\Desktop\2014-11-14_suasco_cisma.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52400" y="228600"/>
            <a:ext cx="6477000" cy="655092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909179" y="5486400"/>
            <a:ext cx="2082421" cy="1020182"/>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12292"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010400" y="5562600"/>
            <a:ext cx="1932546" cy="872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361363" y="4343400"/>
            <a:ext cx="630237" cy="942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4" name="Picture 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17963" y="6555344"/>
            <a:ext cx="2611437"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a:spLocks noGrp="1"/>
          </p:cNvSpPr>
          <p:nvPr>
            <p:ph type="title"/>
          </p:nvPr>
        </p:nvSpPr>
        <p:spPr>
          <a:xfrm>
            <a:off x="6629400" y="228600"/>
            <a:ext cx="2514600" cy="1905000"/>
          </a:xfrm>
        </p:spPr>
        <p:txBody>
          <a:bodyPr>
            <a:normAutofit/>
          </a:bodyPr>
          <a:lstStyle/>
          <a:p>
            <a:pPr algn="l"/>
            <a:r>
              <a:rPr lang="en-US" sz="2400" dirty="0" smtClean="0"/>
              <a:t>Japanese Stiltgrass</a:t>
            </a:r>
            <a:br>
              <a:rPr lang="en-US" sz="2400" dirty="0" smtClean="0"/>
            </a:br>
            <a:r>
              <a:rPr lang="en-US" sz="1600" dirty="0" smtClean="0"/>
              <a:t>(</a:t>
            </a:r>
            <a:r>
              <a:rPr lang="en-US" sz="1600" i="1" dirty="0" smtClean="0"/>
              <a:t>Microstegium vimineum</a:t>
            </a:r>
            <a:r>
              <a:rPr lang="en-US" sz="1600" dirty="0" smtClean="0"/>
              <a:t>)</a:t>
            </a:r>
            <a:br>
              <a:rPr lang="en-US" sz="1600" dirty="0" smtClean="0"/>
            </a:br>
            <a:r>
              <a:rPr lang="en-US" sz="1600" dirty="0" smtClean="0"/>
              <a:t/>
            </a:r>
            <a:br>
              <a:rPr lang="en-US" sz="1600" dirty="0" smtClean="0"/>
            </a:br>
            <a:r>
              <a:rPr lang="en-US" sz="1600" dirty="0"/>
              <a:t/>
            </a:r>
            <a:br>
              <a:rPr lang="en-US" sz="1600" dirty="0"/>
            </a:br>
            <a:r>
              <a:rPr lang="en-US" sz="1600" b="1" dirty="0" err="1" smtClean="0"/>
              <a:t>CIMSA</a:t>
            </a:r>
            <a:r>
              <a:rPr lang="en-US" sz="1600" b="1" dirty="0" smtClean="0"/>
              <a:t> Distribution</a:t>
            </a:r>
            <a:endParaRPr lang="en-US" sz="1600" b="1" dirty="0"/>
          </a:p>
        </p:txBody>
      </p:sp>
    </p:spTree>
    <p:extLst>
      <p:ext uri="{BB962C8B-B14F-4D97-AF65-F5344CB8AC3E}">
        <p14:creationId xmlns:p14="http://schemas.microsoft.com/office/powerpoint/2010/main" val="1626194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stretch>
            <a:fillRect/>
          </a:stretch>
        </p:blipFill>
        <p:spPr>
          <a:xfrm>
            <a:off x="-1933575" y="-228600"/>
            <a:ext cx="13011150" cy="7315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838200" y="390435"/>
            <a:ext cx="7620000" cy="1200329"/>
          </a:xfrm>
          <a:prstGeom prst="rect">
            <a:avLst/>
          </a:prstGeom>
          <a:noFill/>
        </p:spPr>
        <p:txBody>
          <a:bodyPr wrap="square" rtlCol="0">
            <a:spAutoFit/>
          </a:bodyPr>
          <a:lstStyle/>
          <a:p>
            <a:pPr algn="ctr"/>
            <a:r>
              <a:rPr lang="en-US" sz="3600" dirty="0" smtClean="0">
                <a:solidFill>
                  <a:srgbClr val="FFC000"/>
                </a:solidFill>
              </a:rPr>
              <a:t>EARLY DETECTION SPECIES FOR </a:t>
            </a:r>
          </a:p>
          <a:p>
            <a:pPr algn="ctr"/>
            <a:r>
              <a:rPr lang="en-US" sz="3600" dirty="0" err="1" smtClean="0">
                <a:solidFill>
                  <a:srgbClr val="FFC000"/>
                </a:solidFill>
              </a:rPr>
              <a:t>SuAsCo</a:t>
            </a:r>
            <a:r>
              <a:rPr lang="en-US" sz="3600" dirty="0" smtClean="0">
                <a:solidFill>
                  <a:srgbClr val="FFC000"/>
                </a:solidFill>
              </a:rPr>
              <a:t> CISMA</a:t>
            </a:r>
            <a:endParaRPr lang="en-US" sz="3600" dirty="0">
              <a:solidFill>
                <a:srgbClr val="FFC000"/>
              </a:solidFill>
            </a:endParaRPr>
          </a:p>
        </p:txBody>
      </p:sp>
      <p:sp>
        <p:nvSpPr>
          <p:cNvPr id="3" name="TextBox 2"/>
          <p:cNvSpPr txBox="1"/>
          <p:nvPr/>
        </p:nvSpPr>
        <p:spPr>
          <a:xfrm>
            <a:off x="228600" y="1590766"/>
            <a:ext cx="4267200" cy="5539978"/>
          </a:xfrm>
          <a:prstGeom prst="rect">
            <a:avLst/>
          </a:prstGeom>
          <a:noFill/>
        </p:spPr>
        <p:txBody>
          <a:bodyPr wrap="square" rtlCol="0">
            <a:spAutoFit/>
          </a:bodyPr>
          <a:lstStyle/>
          <a:p>
            <a:r>
              <a:rPr lang="en-US" u="sng" dirty="0" smtClean="0">
                <a:solidFill>
                  <a:srgbClr val="FF0000"/>
                </a:solidFill>
              </a:rPr>
              <a:t>Trees</a:t>
            </a:r>
          </a:p>
          <a:p>
            <a:r>
              <a:rPr lang="en-US" sz="1600" dirty="0" smtClean="0"/>
              <a:t>Amur </a:t>
            </a:r>
            <a:r>
              <a:rPr lang="en-US" sz="1600" dirty="0" err="1" smtClean="0"/>
              <a:t>corktree</a:t>
            </a:r>
            <a:r>
              <a:rPr lang="en-US" sz="1600" dirty="0" smtClean="0"/>
              <a:t> (</a:t>
            </a:r>
            <a:r>
              <a:rPr lang="en-US" sz="1600" i="1" dirty="0" err="1" smtClean="0"/>
              <a:t>Phellodendron</a:t>
            </a:r>
            <a:r>
              <a:rPr lang="en-US" sz="1600" i="1" dirty="0" smtClean="0"/>
              <a:t> </a:t>
            </a:r>
            <a:r>
              <a:rPr lang="en-US" sz="1600" i="1" dirty="0" err="1" smtClean="0"/>
              <a:t>amurense</a:t>
            </a:r>
            <a:r>
              <a:rPr lang="en-US" sz="1600" dirty="0" smtClean="0"/>
              <a:t>)</a:t>
            </a:r>
          </a:p>
          <a:p>
            <a:r>
              <a:rPr lang="en-US" sz="1600" dirty="0" err="1" smtClean="0"/>
              <a:t>Callery</a:t>
            </a:r>
            <a:r>
              <a:rPr lang="en-US" sz="1600" dirty="0" smtClean="0"/>
              <a:t> (Bradford) Pear (</a:t>
            </a:r>
            <a:r>
              <a:rPr lang="en-US" sz="1600" i="1" dirty="0" err="1" smtClean="0"/>
              <a:t>Pyrus</a:t>
            </a:r>
            <a:r>
              <a:rPr lang="en-US" sz="1600" i="1" dirty="0" smtClean="0"/>
              <a:t> </a:t>
            </a:r>
            <a:r>
              <a:rPr lang="en-US" sz="1600" i="1" dirty="0" err="1" smtClean="0"/>
              <a:t>calleryana</a:t>
            </a:r>
            <a:r>
              <a:rPr lang="en-US" sz="1600" dirty="0" smtClean="0"/>
              <a:t>)</a:t>
            </a:r>
          </a:p>
          <a:p>
            <a:r>
              <a:rPr lang="en-US" u="sng" dirty="0" smtClean="0">
                <a:solidFill>
                  <a:srgbClr val="FF0000"/>
                </a:solidFill>
              </a:rPr>
              <a:t>Shrubs</a:t>
            </a:r>
          </a:p>
          <a:p>
            <a:r>
              <a:rPr lang="en-US" sz="1600" dirty="0" smtClean="0"/>
              <a:t>Black or European alder (</a:t>
            </a:r>
            <a:r>
              <a:rPr lang="en-US" sz="1600" i="1" dirty="0" err="1" smtClean="0"/>
              <a:t>Alnus</a:t>
            </a:r>
            <a:r>
              <a:rPr lang="en-US" sz="1600" i="1" dirty="0" smtClean="0"/>
              <a:t> </a:t>
            </a:r>
            <a:r>
              <a:rPr lang="en-US" sz="1600" i="1" dirty="0" err="1" smtClean="0"/>
              <a:t>glutinosa</a:t>
            </a:r>
            <a:r>
              <a:rPr lang="en-US" sz="1600" dirty="0" smtClean="0"/>
              <a:t>)</a:t>
            </a:r>
          </a:p>
          <a:p>
            <a:r>
              <a:rPr lang="en-US" sz="1600" dirty="0" err="1" smtClean="0"/>
              <a:t>Wineberry</a:t>
            </a:r>
            <a:r>
              <a:rPr lang="en-US" sz="1600" dirty="0" smtClean="0"/>
              <a:t> (</a:t>
            </a:r>
            <a:r>
              <a:rPr lang="en-US" sz="1600" i="1" dirty="0" err="1" smtClean="0"/>
              <a:t>Rubus</a:t>
            </a:r>
            <a:r>
              <a:rPr lang="en-US" sz="1600" i="1" dirty="0" smtClean="0"/>
              <a:t> </a:t>
            </a:r>
            <a:r>
              <a:rPr lang="en-US" sz="1600" i="1" dirty="0" err="1" smtClean="0"/>
              <a:t>phoenicolasius</a:t>
            </a:r>
            <a:r>
              <a:rPr lang="en-US" sz="1600" dirty="0" smtClean="0"/>
              <a:t>)</a:t>
            </a:r>
          </a:p>
          <a:p>
            <a:r>
              <a:rPr lang="en-US" sz="1600" dirty="0" smtClean="0"/>
              <a:t>Rusty willow (</a:t>
            </a:r>
            <a:r>
              <a:rPr lang="en-US" sz="1600" i="1" dirty="0" smtClean="0"/>
              <a:t>Salix </a:t>
            </a:r>
            <a:r>
              <a:rPr lang="en-US" sz="1600" i="1" dirty="0" err="1" smtClean="0"/>
              <a:t>atrocinerea</a:t>
            </a:r>
            <a:r>
              <a:rPr lang="en-US" sz="1600" i="1" dirty="0" smtClean="0"/>
              <a:t>; S. </a:t>
            </a:r>
            <a:r>
              <a:rPr lang="en-US" sz="1600" i="1" dirty="0" err="1" smtClean="0"/>
              <a:t>cinerea</a:t>
            </a:r>
            <a:r>
              <a:rPr lang="en-US" sz="1600" dirty="0" smtClean="0"/>
              <a:t>)</a:t>
            </a:r>
          </a:p>
          <a:p>
            <a:r>
              <a:rPr lang="en-US" u="sng" dirty="0" smtClean="0">
                <a:solidFill>
                  <a:srgbClr val="FF0000"/>
                </a:solidFill>
              </a:rPr>
              <a:t>Woody vines</a:t>
            </a:r>
          </a:p>
          <a:p>
            <a:r>
              <a:rPr lang="en-US" sz="1600" dirty="0" smtClean="0"/>
              <a:t>Kudzu (</a:t>
            </a:r>
            <a:r>
              <a:rPr lang="en-US" sz="1600" i="1" dirty="0" err="1" smtClean="0"/>
              <a:t>Pueraria</a:t>
            </a:r>
            <a:r>
              <a:rPr lang="en-US" sz="1600" i="1" dirty="0" smtClean="0"/>
              <a:t> </a:t>
            </a:r>
            <a:r>
              <a:rPr lang="en-US" sz="1600" i="1" dirty="0" err="1" smtClean="0"/>
              <a:t>montana</a:t>
            </a:r>
            <a:r>
              <a:rPr lang="en-US" sz="1600" dirty="0" smtClean="0"/>
              <a:t>)</a:t>
            </a:r>
          </a:p>
          <a:p>
            <a:r>
              <a:rPr lang="en-US" u="sng" dirty="0" smtClean="0">
                <a:solidFill>
                  <a:srgbClr val="FF0000"/>
                </a:solidFill>
              </a:rPr>
              <a:t>Herbaceous Plants</a:t>
            </a:r>
          </a:p>
          <a:p>
            <a:r>
              <a:rPr lang="en-US" sz="1600" dirty="0" smtClean="0"/>
              <a:t>Wild chervil (</a:t>
            </a:r>
            <a:r>
              <a:rPr lang="en-US" sz="1600" i="1" dirty="0" err="1" smtClean="0"/>
              <a:t>Anthriscus</a:t>
            </a:r>
            <a:r>
              <a:rPr lang="en-US" sz="1600" i="1" dirty="0" smtClean="0"/>
              <a:t> </a:t>
            </a:r>
            <a:r>
              <a:rPr lang="en-US" sz="1600" i="1" dirty="0" err="1" smtClean="0"/>
              <a:t>sylvestris</a:t>
            </a:r>
            <a:r>
              <a:rPr lang="en-US" sz="1600" dirty="0" smtClean="0"/>
              <a:t>)</a:t>
            </a:r>
          </a:p>
          <a:p>
            <a:r>
              <a:rPr lang="en-US" sz="1600" dirty="0" smtClean="0"/>
              <a:t>Narrow-leaf </a:t>
            </a:r>
            <a:r>
              <a:rPr lang="en-US" sz="1600" dirty="0" err="1" smtClean="0"/>
              <a:t>bittercress</a:t>
            </a:r>
            <a:r>
              <a:rPr lang="en-US" sz="1600" dirty="0" smtClean="0"/>
              <a:t> (</a:t>
            </a:r>
            <a:r>
              <a:rPr lang="en-US" sz="1600" i="1" dirty="0" err="1"/>
              <a:t>C</a:t>
            </a:r>
            <a:r>
              <a:rPr lang="en-US" sz="1600" i="1" dirty="0" err="1" smtClean="0"/>
              <a:t>ardamine</a:t>
            </a:r>
            <a:r>
              <a:rPr lang="en-US" sz="1600" i="1" dirty="0" smtClean="0"/>
              <a:t> impatiens</a:t>
            </a:r>
            <a:r>
              <a:rPr lang="en-US" sz="1600" dirty="0" smtClean="0"/>
              <a:t>)</a:t>
            </a:r>
          </a:p>
          <a:p>
            <a:r>
              <a:rPr lang="en-US" sz="1600" dirty="0" smtClean="0"/>
              <a:t>Lesser celandine (</a:t>
            </a:r>
            <a:r>
              <a:rPr lang="en-US" sz="1600" i="1" dirty="0" err="1" smtClean="0"/>
              <a:t>Ficaria</a:t>
            </a:r>
            <a:r>
              <a:rPr lang="en-US" sz="1600" i="1" dirty="0" smtClean="0"/>
              <a:t> </a:t>
            </a:r>
            <a:r>
              <a:rPr lang="en-US" sz="1600" i="1" dirty="0" err="1" smtClean="0"/>
              <a:t>verna</a:t>
            </a:r>
            <a:r>
              <a:rPr lang="en-US" sz="1600" dirty="0" smtClean="0"/>
              <a:t>)</a:t>
            </a:r>
          </a:p>
          <a:p>
            <a:r>
              <a:rPr lang="en-US" sz="1600" dirty="0" smtClean="0"/>
              <a:t>Giant hogweed (</a:t>
            </a:r>
            <a:r>
              <a:rPr lang="en-US" sz="1600" i="1" dirty="0" err="1" smtClean="0"/>
              <a:t>Heracleum</a:t>
            </a:r>
            <a:r>
              <a:rPr lang="en-US" sz="1600" i="1" dirty="0" smtClean="0"/>
              <a:t> maximum</a:t>
            </a:r>
            <a:r>
              <a:rPr lang="en-US" sz="1600" dirty="0" smtClean="0"/>
              <a:t>)</a:t>
            </a:r>
          </a:p>
          <a:p>
            <a:r>
              <a:rPr lang="en-US" sz="1600" dirty="0" smtClean="0"/>
              <a:t>Broad-leaved </a:t>
            </a:r>
            <a:r>
              <a:rPr lang="en-US" sz="1600" dirty="0" err="1"/>
              <a:t>pepperweed</a:t>
            </a:r>
            <a:r>
              <a:rPr lang="en-US" sz="1600" dirty="0"/>
              <a:t> (</a:t>
            </a:r>
            <a:r>
              <a:rPr lang="en-US" sz="1600" i="1" dirty="0" err="1"/>
              <a:t>Lepidium</a:t>
            </a:r>
            <a:r>
              <a:rPr lang="en-US" sz="1600" i="1" dirty="0"/>
              <a:t> </a:t>
            </a:r>
            <a:r>
              <a:rPr lang="en-US" sz="1600" i="1" dirty="0" err="1"/>
              <a:t>latifolium</a:t>
            </a:r>
            <a:r>
              <a:rPr lang="en-US" sz="1600" dirty="0"/>
              <a:t>)</a:t>
            </a:r>
            <a:endParaRPr lang="en-US" sz="1600" dirty="0" smtClean="0"/>
          </a:p>
          <a:p>
            <a:r>
              <a:rPr lang="en-US" sz="1600" dirty="0" smtClean="0"/>
              <a:t>Wall lettuce (</a:t>
            </a:r>
            <a:r>
              <a:rPr lang="en-US" sz="1600" i="1" dirty="0" err="1" smtClean="0"/>
              <a:t>Mycelis</a:t>
            </a:r>
            <a:r>
              <a:rPr lang="en-US" sz="1600" i="1" dirty="0" smtClean="0"/>
              <a:t> </a:t>
            </a:r>
            <a:r>
              <a:rPr lang="en-US" sz="1600" i="1" dirty="0" err="1" smtClean="0"/>
              <a:t>muralis</a:t>
            </a:r>
            <a:r>
              <a:rPr lang="en-US" sz="1600" dirty="0" smtClean="0"/>
              <a:t>)</a:t>
            </a:r>
          </a:p>
          <a:p>
            <a:r>
              <a:rPr lang="en-US" sz="1600" dirty="0" smtClean="0"/>
              <a:t>Mile-a-minute (</a:t>
            </a:r>
            <a:r>
              <a:rPr lang="en-US" sz="1600" i="1" dirty="0" err="1" smtClean="0"/>
              <a:t>Persicaria</a:t>
            </a:r>
            <a:r>
              <a:rPr lang="en-US" sz="1600" i="1" dirty="0" smtClean="0"/>
              <a:t> </a:t>
            </a:r>
            <a:r>
              <a:rPr lang="en-US" sz="1600" i="1" dirty="0" err="1" smtClean="0"/>
              <a:t>perfoliata</a:t>
            </a:r>
            <a:r>
              <a:rPr lang="en-US" sz="1600" dirty="0" smtClean="0"/>
              <a:t>)</a:t>
            </a:r>
          </a:p>
          <a:p>
            <a:r>
              <a:rPr lang="en-US" sz="1600" dirty="0" smtClean="0"/>
              <a:t>Creeping buttercup (</a:t>
            </a:r>
            <a:r>
              <a:rPr lang="en-US" sz="1600" i="1" dirty="0" smtClean="0"/>
              <a:t>Ranunculus </a:t>
            </a:r>
            <a:r>
              <a:rPr lang="en-US" sz="1600" i="1" dirty="0" err="1" smtClean="0"/>
              <a:t>repens</a:t>
            </a:r>
            <a:r>
              <a:rPr lang="en-US" sz="1600" dirty="0" smtClean="0"/>
              <a:t>)</a:t>
            </a:r>
          </a:p>
          <a:p>
            <a:endParaRPr lang="en-US" sz="1600" dirty="0" smtClean="0"/>
          </a:p>
          <a:p>
            <a:endParaRPr lang="en-US" dirty="0" smtClean="0"/>
          </a:p>
          <a:p>
            <a:endParaRPr lang="en-US" sz="2400" dirty="0"/>
          </a:p>
        </p:txBody>
      </p:sp>
      <p:sp>
        <p:nvSpPr>
          <p:cNvPr id="4" name="TextBox 3"/>
          <p:cNvSpPr txBox="1"/>
          <p:nvPr/>
        </p:nvSpPr>
        <p:spPr>
          <a:xfrm>
            <a:off x="4495800" y="2590800"/>
            <a:ext cx="4495800" cy="3416320"/>
          </a:xfrm>
          <a:prstGeom prst="rect">
            <a:avLst/>
          </a:prstGeom>
          <a:noFill/>
        </p:spPr>
        <p:txBody>
          <a:bodyPr wrap="square" rtlCol="0">
            <a:spAutoFit/>
          </a:bodyPr>
          <a:lstStyle/>
          <a:p>
            <a:r>
              <a:rPr lang="en-US" u="sng" dirty="0">
                <a:solidFill>
                  <a:srgbClr val="FF0000"/>
                </a:solidFill>
              </a:rPr>
              <a:t>Aquatics</a:t>
            </a:r>
          </a:p>
          <a:p>
            <a:r>
              <a:rPr lang="en-US" sz="1600" dirty="0"/>
              <a:t>Brazilian waterweed (</a:t>
            </a:r>
            <a:r>
              <a:rPr lang="en-US" sz="1600" i="1" dirty="0"/>
              <a:t>Egeria </a:t>
            </a:r>
            <a:r>
              <a:rPr lang="en-US" sz="1600" i="1" dirty="0" err="1"/>
              <a:t>densa</a:t>
            </a:r>
            <a:r>
              <a:rPr lang="en-US" sz="1600" dirty="0"/>
              <a:t>)</a:t>
            </a:r>
          </a:p>
          <a:p>
            <a:r>
              <a:rPr lang="en-US" sz="1600" dirty="0" err="1"/>
              <a:t>Hydrilla</a:t>
            </a:r>
            <a:r>
              <a:rPr lang="en-US" sz="1600" dirty="0"/>
              <a:t> (</a:t>
            </a:r>
            <a:r>
              <a:rPr lang="en-US" sz="1600" i="1" dirty="0" err="1"/>
              <a:t>Hydrilla</a:t>
            </a:r>
            <a:r>
              <a:rPr lang="en-US" sz="1600" i="1" dirty="0"/>
              <a:t> </a:t>
            </a:r>
            <a:r>
              <a:rPr lang="en-US" sz="1600" i="1" dirty="0" err="1"/>
              <a:t>verticillata</a:t>
            </a:r>
            <a:r>
              <a:rPr lang="en-US" sz="1600" dirty="0"/>
              <a:t>)</a:t>
            </a:r>
          </a:p>
          <a:p>
            <a:endParaRPr lang="en-US" u="sng" dirty="0" smtClean="0">
              <a:solidFill>
                <a:srgbClr val="FF0000"/>
              </a:solidFill>
            </a:endParaRPr>
          </a:p>
          <a:p>
            <a:endParaRPr lang="en-US" u="sng" dirty="0">
              <a:solidFill>
                <a:srgbClr val="FF0000"/>
              </a:solidFill>
            </a:endParaRPr>
          </a:p>
          <a:p>
            <a:r>
              <a:rPr lang="en-US" u="sng" dirty="0" smtClean="0">
                <a:solidFill>
                  <a:srgbClr val="FF0000"/>
                </a:solidFill>
              </a:rPr>
              <a:t>Several others to consider for Early Detection</a:t>
            </a:r>
            <a:endParaRPr lang="en-US" dirty="0" smtClean="0"/>
          </a:p>
          <a:p>
            <a:r>
              <a:rPr lang="en-US" sz="1600" dirty="0" smtClean="0"/>
              <a:t>Yellow floating heart (</a:t>
            </a:r>
            <a:r>
              <a:rPr lang="en-US" sz="1600" i="1" dirty="0" err="1" smtClean="0"/>
              <a:t>Nelumbo</a:t>
            </a:r>
            <a:r>
              <a:rPr lang="en-US" sz="1600" i="1" dirty="0" smtClean="0"/>
              <a:t> </a:t>
            </a:r>
            <a:r>
              <a:rPr lang="en-US" sz="1600" i="1" dirty="0" err="1" smtClean="0"/>
              <a:t>lutea</a:t>
            </a:r>
            <a:r>
              <a:rPr lang="en-US" sz="1600" dirty="0" smtClean="0"/>
              <a:t>)—CT, RI</a:t>
            </a:r>
          </a:p>
          <a:p>
            <a:r>
              <a:rPr lang="en-US" sz="1600" dirty="0" smtClean="0"/>
              <a:t>Wild parsnip (</a:t>
            </a:r>
            <a:r>
              <a:rPr lang="en-US" sz="1600" i="1" dirty="0" err="1" smtClean="0"/>
              <a:t>Pastinaca</a:t>
            </a:r>
            <a:r>
              <a:rPr lang="en-US" sz="1600" i="1" dirty="0" smtClean="0"/>
              <a:t> sativa</a:t>
            </a:r>
            <a:r>
              <a:rPr lang="en-US" sz="1600" dirty="0" smtClean="0"/>
              <a:t>)-VT, western MA</a:t>
            </a:r>
          </a:p>
          <a:p>
            <a:r>
              <a:rPr lang="en-US" sz="1600" dirty="0" smtClean="0"/>
              <a:t>Hybrid coltsfoot (</a:t>
            </a:r>
            <a:r>
              <a:rPr lang="en-US" sz="1600" i="1" dirty="0" err="1" smtClean="0"/>
              <a:t>Petasites</a:t>
            </a:r>
            <a:r>
              <a:rPr lang="en-US" sz="1600" i="1" dirty="0" smtClean="0"/>
              <a:t> </a:t>
            </a:r>
            <a:r>
              <a:rPr lang="en-US" sz="1600" i="1" dirty="0" err="1" smtClean="0"/>
              <a:t>hybridus</a:t>
            </a:r>
            <a:r>
              <a:rPr lang="en-US" sz="1600" dirty="0" smtClean="0"/>
              <a:t>)-VT</a:t>
            </a:r>
          </a:p>
          <a:p>
            <a:r>
              <a:rPr lang="en-US" sz="1600" dirty="0" smtClean="0"/>
              <a:t>Running bamboo (</a:t>
            </a:r>
            <a:r>
              <a:rPr lang="en-US" sz="1600" i="1" dirty="0" err="1" smtClean="0"/>
              <a:t>Phyllostachys</a:t>
            </a:r>
            <a:r>
              <a:rPr lang="en-US" sz="1600" i="1" dirty="0" smtClean="0"/>
              <a:t>  </a:t>
            </a:r>
            <a:r>
              <a:rPr lang="en-US" sz="1600" i="1" dirty="0" err="1" smtClean="0"/>
              <a:t>aurea</a:t>
            </a:r>
            <a:r>
              <a:rPr lang="en-US" sz="1600" dirty="0" smtClean="0"/>
              <a:t> and </a:t>
            </a:r>
            <a:r>
              <a:rPr lang="en-US" sz="1600" i="1" dirty="0" smtClean="0"/>
              <a:t>P. </a:t>
            </a:r>
            <a:r>
              <a:rPr lang="en-US" sz="1600" i="1" dirty="0" err="1" smtClean="0"/>
              <a:t>nigra</a:t>
            </a:r>
            <a:r>
              <a:rPr lang="en-US" sz="1600" dirty="0" smtClean="0"/>
              <a:t>)-CT</a:t>
            </a:r>
          </a:p>
          <a:p>
            <a:r>
              <a:rPr lang="en-US" sz="1600" dirty="0" smtClean="0"/>
              <a:t>Swollen bladderwort (</a:t>
            </a:r>
            <a:r>
              <a:rPr lang="en-US" sz="1600" i="1" dirty="0" err="1" smtClean="0"/>
              <a:t>Utricularia</a:t>
            </a:r>
            <a:r>
              <a:rPr lang="en-US" sz="1600" i="1" dirty="0" smtClean="0"/>
              <a:t> </a:t>
            </a:r>
            <a:r>
              <a:rPr lang="en-US" sz="1600" i="1" dirty="0" err="1" smtClean="0"/>
              <a:t>inflata</a:t>
            </a:r>
            <a:r>
              <a:rPr lang="en-US" sz="1600" dirty="0" smtClean="0"/>
              <a:t>)-CT, MA, RI</a:t>
            </a:r>
          </a:p>
          <a:p>
            <a:endParaRPr lang="en-US" sz="1600" dirty="0" smtClean="0"/>
          </a:p>
        </p:txBody>
      </p:sp>
    </p:spTree>
    <p:extLst>
      <p:ext uri="{BB962C8B-B14F-4D97-AF65-F5344CB8AC3E}">
        <p14:creationId xmlns:p14="http://schemas.microsoft.com/office/powerpoint/2010/main" val="3840468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i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28600"/>
            <a:ext cx="3429000"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8611" name="Object 3"/>
          <p:cNvGraphicFramePr>
            <a:graphicFrameLocks noChangeAspect="1"/>
          </p:cNvGraphicFramePr>
          <p:nvPr/>
        </p:nvGraphicFramePr>
        <p:xfrm>
          <a:off x="4648200" y="152400"/>
          <a:ext cx="4038600" cy="3028950"/>
        </p:xfrm>
        <a:graphic>
          <a:graphicData uri="http://schemas.openxmlformats.org/presentationml/2006/ole">
            <mc:AlternateContent xmlns:mc="http://schemas.openxmlformats.org/markup-compatibility/2006">
              <mc:Choice xmlns:v="urn:schemas-microsoft-com:vml" Requires="v">
                <p:oleObj spid="_x0000_s1036" name="Photo Editor Photo" r:id="rId4" imgW="6095238" imgH="4571429" progId="MSPhotoEd.3">
                  <p:embed/>
                </p:oleObj>
              </mc:Choice>
              <mc:Fallback>
                <p:oleObj name="Photo Editor Photo" r:id="rId4" imgW="6095238" imgH="4571429"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152400"/>
                        <a:ext cx="4038600"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2" name="Object 4"/>
          <p:cNvGraphicFramePr>
            <a:graphicFrameLocks noChangeAspect="1"/>
          </p:cNvGraphicFramePr>
          <p:nvPr/>
        </p:nvGraphicFramePr>
        <p:xfrm>
          <a:off x="6019800" y="3505200"/>
          <a:ext cx="2897188" cy="2173288"/>
        </p:xfrm>
        <a:graphic>
          <a:graphicData uri="http://schemas.openxmlformats.org/presentationml/2006/ole">
            <mc:AlternateContent xmlns:mc="http://schemas.openxmlformats.org/markup-compatibility/2006">
              <mc:Choice xmlns:v="urn:schemas-microsoft-com:vml" Requires="v">
                <p:oleObj spid="_x0000_s1037" name="Photo Editor Photo" r:id="rId6" imgW="6095238" imgH="4571429" progId="MSPhotoEd.3">
                  <p:embed/>
                </p:oleObj>
              </mc:Choice>
              <mc:Fallback>
                <p:oleObj name="Photo Editor Photo" r:id="rId6" imgW="6095238" imgH="4571429"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3505200"/>
                        <a:ext cx="2897188" cy="2173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3" name="Rectangle 5"/>
          <p:cNvSpPr>
            <a:spLocks noGrp="1" noChangeArrowheads="1"/>
          </p:cNvSpPr>
          <p:nvPr>
            <p:ph type="title"/>
          </p:nvPr>
        </p:nvSpPr>
        <p:spPr>
          <a:xfrm>
            <a:off x="685800" y="-304800"/>
            <a:ext cx="7772400" cy="990600"/>
          </a:xfrm>
        </p:spPr>
        <p:txBody>
          <a:bodyPr/>
          <a:lstStyle/>
          <a:p>
            <a:pPr eaLnBrk="1" hangingPunct="1"/>
            <a:r>
              <a:rPr lang="en-US" sz="2400" dirty="0" smtClean="0">
                <a:solidFill>
                  <a:srgbClr val="FFC000"/>
                </a:solidFill>
                <a:latin typeface="Arial" pitchFamily="34" charset="0"/>
                <a:cs typeface="Arial" pitchFamily="34" charset="0"/>
              </a:rPr>
              <a:t>Narrow-leaf </a:t>
            </a:r>
            <a:r>
              <a:rPr lang="en-US" sz="2400" dirty="0" err="1" smtClean="0">
                <a:solidFill>
                  <a:srgbClr val="FFC000"/>
                </a:solidFill>
                <a:latin typeface="Arial" pitchFamily="34" charset="0"/>
                <a:cs typeface="Arial" pitchFamily="34" charset="0"/>
              </a:rPr>
              <a:t>bittercress</a:t>
            </a:r>
            <a:r>
              <a:rPr lang="en-US" sz="2400" i="1" dirty="0" smtClean="0">
                <a:solidFill>
                  <a:srgbClr val="FFC000"/>
                </a:solidFill>
                <a:latin typeface="Arial" pitchFamily="34" charset="0"/>
                <a:cs typeface="Arial" pitchFamily="34" charset="0"/>
              </a:rPr>
              <a:t> (</a:t>
            </a:r>
            <a:r>
              <a:rPr lang="en-US" sz="2400" i="1" dirty="0" err="1" smtClean="0">
                <a:solidFill>
                  <a:srgbClr val="FFC000"/>
                </a:solidFill>
                <a:latin typeface="Arial" pitchFamily="34" charset="0"/>
                <a:cs typeface="Arial" pitchFamily="34" charset="0"/>
              </a:rPr>
              <a:t>Cardamine</a:t>
            </a:r>
            <a:r>
              <a:rPr lang="en-US" sz="2400" i="1" dirty="0" smtClean="0">
                <a:solidFill>
                  <a:srgbClr val="FFC000"/>
                </a:solidFill>
                <a:latin typeface="Arial" pitchFamily="34" charset="0"/>
                <a:cs typeface="Arial" pitchFamily="34" charset="0"/>
              </a:rPr>
              <a:t> impatiens</a:t>
            </a:r>
            <a:r>
              <a:rPr lang="en-US" sz="2400" dirty="0" smtClean="0">
                <a:solidFill>
                  <a:srgbClr val="FFC000"/>
                </a:solidFill>
                <a:latin typeface="Arial" pitchFamily="34" charset="0"/>
                <a:cs typeface="Arial" pitchFamily="34" charset="0"/>
              </a:rPr>
              <a:t>)</a:t>
            </a:r>
            <a:r>
              <a:rPr lang="en-US" sz="2800" dirty="0" smtClean="0">
                <a:solidFill>
                  <a:srgbClr val="FFC000"/>
                </a:solidFill>
                <a:latin typeface="Arial" pitchFamily="34" charset="0"/>
                <a:cs typeface="Arial" pitchFamily="34" charset="0"/>
              </a:rPr>
              <a:t> </a:t>
            </a:r>
          </a:p>
        </p:txBody>
      </p:sp>
      <p:pic>
        <p:nvPicPr>
          <p:cNvPr id="68614" name="Picture 6" descr="ci3"/>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52400" y="2971800"/>
            <a:ext cx="291306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5" name="Picture 7" descr="rosette1"/>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743200" y="2514600"/>
            <a:ext cx="326707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6" name="Text Box 10"/>
          <p:cNvSpPr txBox="1">
            <a:spLocks noChangeArrowheads="1"/>
          </p:cNvSpPr>
          <p:nvPr/>
        </p:nvSpPr>
        <p:spPr bwMode="auto">
          <a:xfrm>
            <a:off x="3184525" y="5791200"/>
            <a:ext cx="595947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dirty="0"/>
              <a:t>Narrow-leaf </a:t>
            </a:r>
            <a:r>
              <a:rPr lang="en-US" sz="1200" dirty="0" err="1"/>
              <a:t>bittercress</a:t>
            </a:r>
            <a:r>
              <a:rPr lang="en-US" sz="1200" dirty="0"/>
              <a:t> is </a:t>
            </a:r>
            <a:r>
              <a:rPr lang="en-US" sz="1200" dirty="0" smtClean="0"/>
              <a:t>an annual or biennial, May to June-blooming </a:t>
            </a:r>
            <a:r>
              <a:rPr lang="en-US" sz="1200" dirty="0"/>
              <a:t>member of the mustard family with </a:t>
            </a:r>
            <a:r>
              <a:rPr lang="en-US" sz="1200" dirty="0" smtClean="0"/>
              <a:t>sharply </a:t>
            </a:r>
            <a:r>
              <a:rPr lang="en-US" sz="1200" dirty="0"/>
              <a:t>divided stem </a:t>
            </a:r>
            <a:r>
              <a:rPr lang="en-US" sz="1200" dirty="0" smtClean="0"/>
              <a:t>leaves, and an upper stem cluster of small, white, 4-petalled flowers. It grows </a:t>
            </a:r>
            <a:r>
              <a:rPr lang="en-US" sz="1200" dirty="0"/>
              <a:t>to 2+ feet in </a:t>
            </a:r>
            <a:r>
              <a:rPr lang="en-US" sz="1200" dirty="0" smtClean="0"/>
              <a:t>height. </a:t>
            </a:r>
            <a:r>
              <a:rPr lang="en-US" sz="1200" dirty="0"/>
              <a:t>K</a:t>
            </a:r>
            <a:r>
              <a:rPr lang="en-US" sz="1200" dirty="0" smtClean="0"/>
              <a:t>ey features are the </a:t>
            </a:r>
            <a:r>
              <a:rPr lang="en-US" sz="1200" dirty="0"/>
              <a:t>leaf base that clasps the </a:t>
            </a:r>
            <a:r>
              <a:rPr lang="en-US" sz="1200" dirty="0" smtClean="0"/>
              <a:t>stem and the sharp-pointed leaflets.  </a:t>
            </a:r>
            <a:r>
              <a:rPr lang="en-US" sz="1200" dirty="0"/>
              <a:t>Narrow-leaf </a:t>
            </a:r>
            <a:r>
              <a:rPr lang="en-US" sz="1200" dirty="0" err="1"/>
              <a:t>bittercress</a:t>
            </a:r>
            <a:r>
              <a:rPr lang="en-US" sz="1200" dirty="0"/>
              <a:t> occurs in moist woods, stream corridors, and roadsides.</a:t>
            </a:r>
            <a:endParaRPr lang="et-EE" sz="1200" dirty="0"/>
          </a:p>
        </p:txBody>
      </p:sp>
      <p:sp>
        <p:nvSpPr>
          <p:cNvPr id="68617" name="Text Box 11"/>
          <p:cNvSpPr txBox="1">
            <a:spLocks noChangeArrowheads="1"/>
          </p:cNvSpPr>
          <p:nvPr/>
        </p:nvSpPr>
        <p:spPr bwMode="auto">
          <a:xfrm>
            <a:off x="7223125" y="6662738"/>
            <a:ext cx="103425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t>Photos: IPANE</a:t>
            </a:r>
            <a:endParaRPr lang="et-EE" sz="1000" dirty="0"/>
          </a:p>
        </p:txBody>
      </p:sp>
    </p:spTree>
    <p:extLst>
      <p:ext uri="{BB962C8B-B14F-4D97-AF65-F5344CB8AC3E}">
        <p14:creationId xmlns:p14="http://schemas.microsoft.com/office/powerpoint/2010/main" val="1874389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8"/>
          <p:cNvSpPr>
            <a:spLocks noGrp="1" noChangeArrowheads="1"/>
          </p:cNvSpPr>
          <p:nvPr>
            <p:ph type="title"/>
          </p:nvPr>
        </p:nvSpPr>
        <p:spPr>
          <a:xfrm>
            <a:off x="0" y="274638"/>
            <a:ext cx="7086600" cy="792162"/>
          </a:xfrm>
        </p:spPr>
        <p:txBody>
          <a:bodyPr>
            <a:normAutofit/>
          </a:bodyPr>
          <a:lstStyle/>
          <a:p>
            <a:pPr eaLnBrk="1" hangingPunct="1"/>
            <a:r>
              <a:rPr lang="en-US" sz="2400" dirty="0" smtClean="0">
                <a:solidFill>
                  <a:srgbClr val="FFC000"/>
                </a:solidFill>
              </a:rPr>
              <a:t>Narrow-leaf </a:t>
            </a:r>
            <a:r>
              <a:rPr lang="en-US" sz="2400" dirty="0" err="1" smtClean="0">
                <a:solidFill>
                  <a:srgbClr val="FFC000"/>
                </a:solidFill>
              </a:rPr>
              <a:t>Bittercress</a:t>
            </a:r>
            <a:r>
              <a:rPr lang="en-US" sz="2400" dirty="0" smtClean="0">
                <a:solidFill>
                  <a:srgbClr val="FFC000"/>
                </a:solidFill>
              </a:rPr>
              <a:t> </a:t>
            </a:r>
            <a:r>
              <a:rPr lang="en-US" sz="2400" dirty="0" smtClean="0"/>
              <a:t>and </a:t>
            </a:r>
            <a:r>
              <a:rPr lang="en-US" sz="2400" dirty="0" smtClean="0">
                <a:solidFill>
                  <a:srgbClr val="FFFF99"/>
                </a:solidFill>
              </a:rPr>
              <a:t>Look-a-Likes</a:t>
            </a:r>
            <a:endParaRPr lang="et-EE" sz="2400" dirty="0" smtClean="0">
              <a:solidFill>
                <a:srgbClr val="FFFF99"/>
              </a:solidFill>
            </a:endParaRPr>
          </a:p>
        </p:txBody>
      </p:sp>
      <p:pic>
        <p:nvPicPr>
          <p:cNvPr id="69635" name="Picture 10" descr="Leaves: Cardamine pratensis. ~ By Arthur Haines. ~ Copyright © 2012 Arthur Haines.&#1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24600" y="990600"/>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ext Box 11"/>
          <p:cNvSpPr txBox="1">
            <a:spLocks noChangeArrowheads="1"/>
          </p:cNvSpPr>
          <p:nvPr/>
        </p:nvSpPr>
        <p:spPr bwMode="auto">
          <a:xfrm>
            <a:off x="6375400" y="3398838"/>
            <a:ext cx="23018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99"/>
                </a:solidFill>
              </a:rPr>
              <a:t>Cuckoo-flower </a:t>
            </a:r>
          </a:p>
          <a:p>
            <a:pPr eaLnBrk="1" hangingPunct="1"/>
            <a:r>
              <a:rPr lang="en-US" sz="1400">
                <a:solidFill>
                  <a:srgbClr val="FFFF99"/>
                </a:solidFill>
              </a:rPr>
              <a:t>(</a:t>
            </a:r>
            <a:r>
              <a:rPr lang="en-US" sz="1400" i="1">
                <a:solidFill>
                  <a:srgbClr val="FFFF99"/>
                </a:solidFill>
              </a:rPr>
              <a:t>Cardamine pratensis</a:t>
            </a:r>
            <a:r>
              <a:rPr lang="en-US" sz="1400">
                <a:solidFill>
                  <a:srgbClr val="FFFF99"/>
                </a:solidFill>
              </a:rPr>
              <a:t>)</a:t>
            </a:r>
            <a:endParaRPr lang="et-EE" sz="1400">
              <a:solidFill>
                <a:srgbClr val="FFFF99"/>
              </a:solidFill>
            </a:endParaRPr>
          </a:p>
        </p:txBody>
      </p:sp>
      <p:pic>
        <p:nvPicPr>
          <p:cNvPr id="69637" name="Picture 13" descr="Plant form: Cardamine parviflora. ~ By Arthur Haines. ~ Copyright © 2012 Arthur Haines.&#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52800" y="4095750"/>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Text Box 14"/>
          <p:cNvSpPr txBox="1">
            <a:spLocks noChangeArrowheads="1"/>
          </p:cNvSpPr>
          <p:nvPr/>
        </p:nvSpPr>
        <p:spPr bwMode="auto">
          <a:xfrm>
            <a:off x="3352800" y="6372225"/>
            <a:ext cx="24098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99"/>
                </a:solidFill>
              </a:rPr>
              <a:t>Small-flowered bittercress </a:t>
            </a:r>
          </a:p>
          <a:p>
            <a:pPr eaLnBrk="1" hangingPunct="1"/>
            <a:r>
              <a:rPr lang="en-US" sz="1400">
                <a:solidFill>
                  <a:srgbClr val="FFFF99"/>
                </a:solidFill>
              </a:rPr>
              <a:t>(</a:t>
            </a:r>
            <a:r>
              <a:rPr lang="en-US" sz="1400" i="1">
                <a:solidFill>
                  <a:srgbClr val="FFFF99"/>
                </a:solidFill>
              </a:rPr>
              <a:t>Cardamine parviflora)</a:t>
            </a:r>
            <a:endParaRPr lang="et-EE" sz="1400" i="1">
              <a:solidFill>
                <a:srgbClr val="FFFF99"/>
              </a:solidFill>
            </a:endParaRPr>
          </a:p>
        </p:txBody>
      </p:sp>
      <p:pic>
        <p:nvPicPr>
          <p:cNvPr id="69639" name="Picture 16" descr="Plant form: Cardamine pensylvanica. ~ By Ben Kimball. ~ Copyright © 2012 Ben Kimball.&#10;"/>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00800" y="4095750"/>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0" name="Text Box 17"/>
          <p:cNvSpPr txBox="1">
            <a:spLocks noChangeArrowheads="1"/>
          </p:cNvSpPr>
          <p:nvPr/>
        </p:nvSpPr>
        <p:spPr bwMode="auto">
          <a:xfrm>
            <a:off x="6400800" y="6372225"/>
            <a:ext cx="2455863"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99"/>
                </a:solidFill>
              </a:rPr>
              <a:t>Pennsylvania bittercress</a:t>
            </a:r>
          </a:p>
          <a:p>
            <a:pPr eaLnBrk="1" hangingPunct="1"/>
            <a:r>
              <a:rPr lang="en-US" sz="1400">
                <a:solidFill>
                  <a:srgbClr val="FFFF99"/>
                </a:solidFill>
              </a:rPr>
              <a:t>(</a:t>
            </a:r>
            <a:r>
              <a:rPr lang="en-US" sz="1400" i="1">
                <a:solidFill>
                  <a:srgbClr val="FFFF99"/>
                </a:solidFill>
              </a:rPr>
              <a:t>Cardamine pensylvanica</a:t>
            </a:r>
            <a:r>
              <a:rPr lang="en-US" sz="1400">
                <a:solidFill>
                  <a:srgbClr val="FFFF99"/>
                </a:solidFill>
              </a:rPr>
              <a:t>)</a:t>
            </a:r>
            <a:endParaRPr lang="et-EE" sz="1400">
              <a:solidFill>
                <a:srgbClr val="FFFF99"/>
              </a:solidFill>
            </a:endParaRPr>
          </a:p>
        </p:txBody>
      </p:sp>
      <p:pic>
        <p:nvPicPr>
          <p:cNvPr id="69641" name="Picture 19" descr="Leaves: Cardamine hirsuta. ~ By Arthur Haines. ~ Copyright © 2012 Arthur Haines.&#10;"/>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61963" y="4095750"/>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2" name="Text Box 20"/>
          <p:cNvSpPr txBox="1">
            <a:spLocks noChangeArrowheads="1"/>
          </p:cNvSpPr>
          <p:nvPr/>
        </p:nvSpPr>
        <p:spPr bwMode="auto">
          <a:xfrm>
            <a:off x="609600" y="6372225"/>
            <a:ext cx="19812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99"/>
                </a:solidFill>
              </a:rPr>
              <a:t>Hairy bittercress</a:t>
            </a:r>
          </a:p>
          <a:p>
            <a:pPr eaLnBrk="1" hangingPunct="1"/>
            <a:r>
              <a:rPr lang="en-US" sz="1400">
                <a:solidFill>
                  <a:srgbClr val="FFFF99"/>
                </a:solidFill>
              </a:rPr>
              <a:t>(</a:t>
            </a:r>
            <a:r>
              <a:rPr lang="en-US" sz="1400" i="1">
                <a:solidFill>
                  <a:srgbClr val="FFFF99"/>
                </a:solidFill>
              </a:rPr>
              <a:t>Cardamine hirsuta</a:t>
            </a:r>
            <a:r>
              <a:rPr lang="en-US" sz="1400">
                <a:solidFill>
                  <a:srgbClr val="FFFF99"/>
                </a:solidFill>
              </a:rPr>
              <a:t>)</a:t>
            </a:r>
            <a:endParaRPr lang="et-EE" sz="1400">
              <a:solidFill>
                <a:srgbClr val="FFFF99"/>
              </a:solidFill>
            </a:endParaRPr>
          </a:p>
        </p:txBody>
      </p:sp>
      <p:pic>
        <p:nvPicPr>
          <p:cNvPr id="69643" name="Picture 22" descr="Stems: Cardamine impatiens. ~ By Arthur Haines. ~ Copyright © 2012 Arthur Haines.&#10;"/>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58788" y="1176338"/>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4" name="Text Box 23"/>
          <p:cNvSpPr txBox="1">
            <a:spLocks noChangeArrowheads="1"/>
          </p:cNvSpPr>
          <p:nvPr/>
        </p:nvSpPr>
        <p:spPr bwMode="auto">
          <a:xfrm>
            <a:off x="627063" y="3505200"/>
            <a:ext cx="19669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C000"/>
                </a:solidFill>
              </a:rPr>
              <a:t>Narrow-leaf bittercress</a:t>
            </a:r>
            <a:endParaRPr lang="et-EE" sz="1400">
              <a:solidFill>
                <a:srgbClr val="FFC000"/>
              </a:solidFill>
            </a:endParaRPr>
          </a:p>
        </p:txBody>
      </p:sp>
      <p:cxnSp>
        <p:nvCxnSpPr>
          <p:cNvPr id="3" name="Straight Connector 2"/>
          <p:cNvCxnSpPr/>
          <p:nvPr/>
        </p:nvCxnSpPr>
        <p:spPr>
          <a:xfrm>
            <a:off x="304800" y="3916363"/>
            <a:ext cx="3505200"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810000" y="1176338"/>
            <a:ext cx="0" cy="274002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69647" name="Text Box 23"/>
          <p:cNvSpPr txBox="1">
            <a:spLocks noChangeArrowheads="1"/>
          </p:cNvSpPr>
          <p:nvPr/>
        </p:nvSpPr>
        <p:spPr bwMode="auto">
          <a:xfrm>
            <a:off x="4002088" y="2170113"/>
            <a:ext cx="1760537"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dirty="0"/>
              <a:t>Photos: Arthur Haines/</a:t>
            </a:r>
            <a:r>
              <a:rPr lang="en-US" sz="1200" dirty="0" err="1"/>
              <a:t>GoBotany</a:t>
            </a:r>
            <a:r>
              <a:rPr lang="en-US" sz="1200" dirty="0"/>
              <a:t>, except lower right Ben Kimball/</a:t>
            </a:r>
            <a:r>
              <a:rPr lang="en-US" sz="1200" dirty="0" err="1"/>
              <a:t>GoBotany</a:t>
            </a:r>
            <a:endParaRPr lang="et-EE" sz="1200" dirty="0"/>
          </a:p>
        </p:txBody>
      </p:sp>
    </p:spTree>
    <p:extLst>
      <p:ext uri="{BB962C8B-B14F-4D97-AF65-F5344CB8AC3E}">
        <p14:creationId xmlns:p14="http://schemas.microsoft.com/office/powerpoint/2010/main" val="419517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9458" name="Picture 2" descr="C:\Documents and Settings\telliman\My Documents\TE photos\Brassie Brook Photos TE 05.16.12\DSCN161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426720" y="-169817"/>
            <a:ext cx="8168640" cy="6126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576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05600" y="472613"/>
            <a:ext cx="2162175" cy="343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19400" y="3929611"/>
            <a:ext cx="4339730" cy="2926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667000" y="76200"/>
            <a:ext cx="5257800" cy="461665"/>
          </a:xfrm>
          <a:prstGeom prst="rect">
            <a:avLst/>
          </a:prstGeom>
          <a:noFill/>
        </p:spPr>
        <p:txBody>
          <a:bodyPr wrap="square" rtlCol="0">
            <a:spAutoFit/>
          </a:bodyPr>
          <a:lstStyle/>
          <a:p>
            <a:r>
              <a:rPr lang="en-US" dirty="0" smtClean="0"/>
              <a:t>     </a:t>
            </a:r>
            <a:r>
              <a:rPr lang="en-US" sz="2400" dirty="0" smtClean="0"/>
              <a:t>Maps for </a:t>
            </a:r>
            <a:r>
              <a:rPr lang="en-US" sz="2400" dirty="0" err="1" smtClean="0"/>
              <a:t>Cardamine</a:t>
            </a:r>
            <a:r>
              <a:rPr lang="en-US" sz="2400" dirty="0" smtClean="0"/>
              <a:t> impatiens</a:t>
            </a:r>
            <a:endParaRPr lang="en-US" sz="2400" dirty="0"/>
          </a:p>
        </p:txBody>
      </p:sp>
      <p:pic>
        <p:nvPicPr>
          <p:cNvPr id="15365"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363075"/>
            <a:ext cx="3015143"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1761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abit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91000" y="3048000"/>
            <a:ext cx="4800600"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Rectangle 3"/>
          <p:cNvSpPr>
            <a:spLocks noChangeArrowheads="1"/>
          </p:cNvSpPr>
          <p:nvPr/>
        </p:nvSpPr>
        <p:spPr bwMode="auto">
          <a:xfrm>
            <a:off x="4479925" y="3048000"/>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sz="4400">
              <a:solidFill>
                <a:schemeClr val="tx2"/>
              </a:solidFill>
              <a:latin typeface="Times New Roman" pitchFamily="18" charset="0"/>
            </a:endParaRPr>
          </a:p>
        </p:txBody>
      </p:sp>
      <p:pic>
        <p:nvPicPr>
          <p:cNvPr id="73732" name="Picture 4" descr="basalleaf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066800"/>
            <a:ext cx="2743200"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3" name="Picture 5" descr="leaf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77000" y="857250"/>
            <a:ext cx="2514600"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4" name="Picture 6" descr="seedlings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76600" y="685800"/>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5" name="Text Box 7"/>
          <p:cNvSpPr txBox="1">
            <a:spLocks noChangeArrowheads="1"/>
          </p:cNvSpPr>
          <p:nvPr/>
        </p:nvSpPr>
        <p:spPr bwMode="auto">
          <a:xfrm>
            <a:off x="0" y="0"/>
            <a:ext cx="76311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dirty="0">
                <a:solidFill>
                  <a:srgbClr val="FFC000"/>
                </a:solidFill>
              </a:rPr>
              <a:t>Giant Hogweed</a:t>
            </a:r>
            <a:r>
              <a:rPr lang="en-US" sz="2800" i="1" dirty="0">
                <a:solidFill>
                  <a:srgbClr val="FFC000"/>
                </a:solidFill>
              </a:rPr>
              <a:t> (</a:t>
            </a:r>
            <a:r>
              <a:rPr lang="en-US" sz="2800" i="1" dirty="0" err="1">
                <a:solidFill>
                  <a:srgbClr val="FFC000"/>
                </a:solidFill>
              </a:rPr>
              <a:t>Heracleum</a:t>
            </a:r>
            <a:r>
              <a:rPr lang="en-US" sz="2800" i="1" dirty="0">
                <a:solidFill>
                  <a:srgbClr val="FFC000"/>
                </a:solidFill>
              </a:rPr>
              <a:t> </a:t>
            </a:r>
            <a:r>
              <a:rPr lang="en-US" sz="2800" i="1" dirty="0" err="1">
                <a:solidFill>
                  <a:srgbClr val="FFC000"/>
                </a:solidFill>
              </a:rPr>
              <a:t>mantegazzianum</a:t>
            </a:r>
            <a:r>
              <a:rPr lang="en-US" sz="2800" i="1" dirty="0">
                <a:solidFill>
                  <a:srgbClr val="FFC000"/>
                </a:solidFill>
              </a:rPr>
              <a:t>) </a:t>
            </a:r>
          </a:p>
        </p:txBody>
      </p:sp>
      <p:sp>
        <p:nvSpPr>
          <p:cNvPr id="3080" name="Text Box 8"/>
          <p:cNvSpPr txBox="1">
            <a:spLocks noChangeArrowheads="1"/>
          </p:cNvSpPr>
          <p:nvPr/>
        </p:nvSpPr>
        <p:spPr bwMode="auto">
          <a:xfrm>
            <a:off x="0" y="3962400"/>
            <a:ext cx="41910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dirty="0"/>
              <a:t>Giant hogweed is a biennial or sometimes perennial member of the parsley family that can grow 15-20 feet in height.  The stem is hollow and blotched with purple. The inflorescence (umbel) can reach two feet in diameter, and </a:t>
            </a:r>
            <a:r>
              <a:rPr lang="en-US" sz="1200" dirty="0" smtClean="0"/>
              <a:t>the sharply </a:t>
            </a:r>
            <a:r>
              <a:rPr lang="en-US" sz="1200" dirty="0"/>
              <a:t>divided leaves can reach five feet in width.  Giant hogweed is phytotoxic—exposure to the sap </a:t>
            </a:r>
            <a:r>
              <a:rPr lang="en-US" sz="1200" dirty="0" smtClean="0"/>
              <a:t>in sunlight can </a:t>
            </a:r>
            <a:r>
              <a:rPr lang="en-US" sz="1200" dirty="0"/>
              <a:t>cause serious skin burns and blisters.  The plant grows in disturbed sites and shaded stream corridors.  It prefers moist soils and partial</a:t>
            </a:r>
            <a:r>
              <a:rPr lang="en-US" sz="1200" dirty="0">
                <a:solidFill>
                  <a:schemeClr val="bg1"/>
                </a:solidFill>
              </a:rPr>
              <a:t> </a:t>
            </a:r>
            <a:r>
              <a:rPr lang="en-US" sz="1200" dirty="0"/>
              <a:t>shade. </a:t>
            </a:r>
          </a:p>
        </p:txBody>
      </p:sp>
      <p:sp>
        <p:nvSpPr>
          <p:cNvPr id="73737" name="Text Box 9"/>
          <p:cNvSpPr txBox="1">
            <a:spLocks noChangeArrowheads="1"/>
          </p:cNvSpPr>
          <p:nvPr/>
        </p:nvSpPr>
        <p:spPr bwMode="auto">
          <a:xfrm>
            <a:off x="304800" y="6477000"/>
            <a:ext cx="126047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dirty="0"/>
              <a:t>Photos: IPANE</a:t>
            </a:r>
            <a:endParaRPr lang="et-EE" sz="1200" dirty="0"/>
          </a:p>
        </p:txBody>
      </p:sp>
    </p:spTree>
    <p:extLst>
      <p:ext uri="{BB962C8B-B14F-4D97-AF65-F5344CB8AC3E}">
        <p14:creationId xmlns:p14="http://schemas.microsoft.com/office/powerpoint/2010/main" val="3375554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80">
                                            <p:txEl>
                                              <p:pRg st="0" end="0"/>
                                            </p:txEl>
                                          </p:spTgt>
                                        </p:tgtEl>
                                        <p:attrNameLst>
                                          <p:attrName>style.visibility</p:attrName>
                                        </p:attrNameLst>
                                      </p:cBhvr>
                                      <p:to>
                                        <p:strVal val="visible"/>
                                      </p:to>
                                    </p:set>
                                    <p:animEffect transition="in" filter="wipe(left)">
                                      <p:cBhvr>
                                        <p:cTn id="7" dur="500"/>
                                        <p:tgtEl>
                                          <p:spTgt spid="30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0"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inflor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95600" y="533400"/>
            <a:ext cx="3810000" cy="285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5" name="Picture 3" descr="stem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10200" y="3886200"/>
            <a:ext cx="3733800"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4" descr="stem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11888" y="304800"/>
            <a:ext cx="262731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5" descr="infruct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1000" y="3259138"/>
            <a:ext cx="4800600" cy="359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Text Box 6"/>
          <p:cNvSpPr txBox="1">
            <a:spLocks noChangeArrowheads="1"/>
          </p:cNvSpPr>
          <p:nvPr/>
        </p:nvSpPr>
        <p:spPr bwMode="auto">
          <a:xfrm>
            <a:off x="228600" y="304800"/>
            <a:ext cx="38687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a:solidFill>
                  <a:srgbClr val="FFC000"/>
                </a:solidFill>
              </a:rPr>
              <a:t>Hogweed  Continued…</a:t>
            </a:r>
          </a:p>
        </p:txBody>
      </p:sp>
      <p:sp>
        <p:nvSpPr>
          <p:cNvPr id="74759" name="Text Box 8"/>
          <p:cNvSpPr txBox="1">
            <a:spLocks noChangeArrowheads="1"/>
          </p:cNvSpPr>
          <p:nvPr/>
        </p:nvSpPr>
        <p:spPr bwMode="auto">
          <a:xfrm>
            <a:off x="5699125" y="6662738"/>
            <a:ext cx="12001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Photos: IPANE</a:t>
            </a:r>
            <a:endParaRPr lang="et-EE" sz="1200"/>
          </a:p>
        </p:txBody>
      </p:sp>
      <p:sp>
        <p:nvSpPr>
          <p:cNvPr id="74760" name="Text Box 9"/>
          <p:cNvSpPr txBox="1">
            <a:spLocks noChangeArrowheads="1"/>
          </p:cNvSpPr>
          <p:nvPr/>
        </p:nvSpPr>
        <p:spPr bwMode="auto">
          <a:xfrm>
            <a:off x="288925" y="1331913"/>
            <a:ext cx="260667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dirty="0"/>
              <a:t>The primary hogweed inflorescence has 50-150 </a:t>
            </a:r>
            <a:r>
              <a:rPr lang="en-US" sz="1200" dirty="0" smtClean="0"/>
              <a:t>branches. </a:t>
            </a:r>
            <a:r>
              <a:rPr lang="en-US" sz="1200" dirty="0"/>
              <a:t>Cow-parsnip, a native look-a-like, has 15-40 </a:t>
            </a:r>
            <a:r>
              <a:rPr lang="en-US" sz="1200" dirty="0" smtClean="0"/>
              <a:t>branches </a:t>
            </a:r>
            <a:r>
              <a:rPr lang="en-US" sz="1200" dirty="0"/>
              <a:t>in its primary inflorescence. </a:t>
            </a:r>
            <a:endParaRPr lang="et-EE" sz="1200" dirty="0"/>
          </a:p>
        </p:txBody>
      </p:sp>
    </p:spTree>
    <p:extLst>
      <p:ext uri="{BB962C8B-B14F-4D97-AF65-F5344CB8AC3E}">
        <p14:creationId xmlns:p14="http://schemas.microsoft.com/office/powerpoint/2010/main" val="1538414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idx="4294967295"/>
          </p:nvPr>
        </p:nvSpPr>
        <p:spPr>
          <a:xfrm>
            <a:off x="66675" y="0"/>
            <a:ext cx="6161088" cy="762000"/>
          </a:xfrm>
        </p:spPr>
        <p:txBody>
          <a:bodyPr/>
          <a:lstStyle/>
          <a:p>
            <a:pPr eaLnBrk="1" hangingPunct="1"/>
            <a:r>
              <a:rPr lang="en-US" sz="2800" smtClean="0">
                <a:solidFill>
                  <a:srgbClr val="FFC000"/>
                </a:solidFill>
              </a:rPr>
              <a:t>Giant Hogweed </a:t>
            </a:r>
            <a:r>
              <a:rPr lang="en-US" sz="2800" smtClean="0"/>
              <a:t>and </a:t>
            </a:r>
            <a:r>
              <a:rPr lang="en-US" sz="2800" smtClean="0">
                <a:solidFill>
                  <a:srgbClr val="FFFF99"/>
                </a:solidFill>
              </a:rPr>
              <a:t>Look-a-Likes</a:t>
            </a:r>
            <a:endParaRPr lang="et-EE" sz="2800" smtClean="0">
              <a:solidFill>
                <a:srgbClr val="FFFF99"/>
              </a:solidFill>
            </a:endParaRPr>
          </a:p>
        </p:txBody>
      </p:sp>
      <p:pic>
        <p:nvPicPr>
          <p:cNvPr id="75779" name="Picture 8" descr="Leaves: Heracleum maximum. ~ By Arthur Haines. ~ Copyright © 2012 Arthur Haines.&#10;">
            <a:hlinkClick r:id="rId2" tooltip="Leaves: Heracleum maximum. ~ By Arthur Haines. ~ Copyright © 2012 Arthur Haines.&#10;"/>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27763" y="685800"/>
            <a:ext cx="2916237"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Text Box 9"/>
          <p:cNvSpPr txBox="1">
            <a:spLocks noChangeArrowheads="1"/>
          </p:cNvSpPr>
          <p:nvPr/>
        </p:nvSpPr>
        <p:spPr bwMode="auto">
          <a:xfrm>
            <a:off x="6553200" y="3733800"/>
            <a:ext cx="23622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99"/>
                </a:solidFill>
              </a:rPr>
              <a:t>         Cow-parsnip</a:t>
            </a:r>
          </a:p>
          <a:p>
            <a:pPr eaLnBrk="1" hangingPunct="1"/>
            <a:r>
              <a:rPr lang="en-US" sz="1400">
                <a:solidFill>
                  <a:srgbClr val="FFFF99"/>
                </a:solidFill>
              </a:rPr>
              <a:t> (</a:t>
            </a:r>
            <a:r>
              <a:rPr lang="en-US" sz="1400" i="1">
                <a:solidFill>
                  <a:srgbClr val="FFFF99"/>
                </a:solidFill>
              </a:rPr>
              <a:t>Heracleum maximum)</a:t>
            </a:r>
            <a:endParaRPr lang="et-EE" sz="1400" i="1">
              <a:solidFill>
                <a:srgbClr val="FFFF99"/>
              </a:solidFill>
            </a:endParaRPr>
          </a:p>
        </p:txBody>
      </p:sp>
      <p:pic>
        <p:nvPicPr>
          <p:cNvPr id="75781" name="Picture 11" descr="Leaves: Heracleum mantegazzianum. ~ By Glen Mittelhauser. ~ Copyright © 2012 Glen Mittelhauser.&#10;"/>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088" y="663575"/>
            <a:ext cx="2917825"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2" name="Text Box 12"/>
          <p:cNvSpPr txBox="1">
            <a:spLocks noChangeArrowheads="1"/>
          </p:cNvSpPr>
          <p:nvPr/>
        </p:nvSpPr>
        <p:spPr bwMode="auto">
          <a:xfrm>
            <a:off x="835025" y="3644900"/>
            <a:ext cx="13763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C000"/>
                </a:solidFill>
              </a:rPr>
              <a:t>Giant hogweed</a:t>
            </a:r>
            <a:endParaRPr lang="et-EE" sz="1400">
              <a:solidFill>
                <a:srgbClr val="FFC000"/>
              </a:solidFill>
            </a:endParaRPr>
          </a:p>
        </p:txBody>
      </p:sp>
      <p:pic>
        <p:nvPicPr>
          <p:cNvPr id="75783" name="Picture 14" descr="Leaves: Angelica atropurpurea. ~ By Arthur Haines. ~ Copyright © 2012 Arthur Haines.&#10;"/>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101975" y="685800"/>
            <a:ext cx="2916238"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4" name="Text Box 15"/>
          <p:cNvSpPr txBox="1">
            <a:spLocks noChangeArrowheads="1"/>
          </p:cNvSpPr>
          <p:nvPr/>
        </p:nvSpPr>
        <p:spPr bwMode="auto">
          <a:xfrm>
            <a:off x="3432175" y="3690938"/>
            <a:ext cx="22574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99"/>
                </a:solidFill>
              </a:rPr>
              <a:t>Purple-stem angelica</a:t>
            </a:r>
          </a:p>
          <a:p>
            <a:pPr eaLnBrk="1" hangingPunct="1"/>
            <a:r>
              <a:rPr lang="en-US" sz="1400">
                <a:solidFill>
                  <a:srgbClr val="FFFF99"/>
                </a:solidFill>
              </a:rPr>
              <a:t>(</a:t>
            </a:r>
            <a:r>
              <a:rPr lang="en-US" sz="1400" i="1">
                <a:solidFill>
                  <a:srgbClr val="FFFF99"/>
                </a:solidFill>
              </a:rPr>
              <a:t>Angelica atropurpurea</a:t>
            </a:r>
            <a:r>
              <a:rPr lang="en-US" sz="1400">
                <a:solidFill>
                  <a:srgbClr val="FFFF99"/>
                </a:solidFill>
              </a:rPr>
              <a:t>)</a:t>
            </a:r>
            <a:endParaRPr lang="et-EE" sz="1400">
              <a:solidFill>
                <a:srgbClr val="FFFF99"/>
              </a:solidFill>
            </a:endParaRPr>
          </a:p>
        </p:txBody>
      </p:sp>
      <p:pic>
        <p:nvPicPr>
          <p:cNvPr id="75785" name="Picture 1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24000" y="4289425"/>
            <a:ext cx="2568575" cy="256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786" name="Text Box 18"/>
          <p:cNvSpPr txBox="1">
            <a:spLocks noChangeArrowheads="1"/>
          </p:cNvSpPr>
          <p:nvPr/>
        </p:nvSpPr>
        <p:spPr bwMode="auto">
          <a:xfrm>
            <a:off x="0" y="6411913"/>
            <a:ext cx="77501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99"/>
                </a:solidFill>
              </a:rPr>
              <a:t>Wild parsnip </a:t>
            </a:r>
          </a:p>
          <a:p>
            <a:pPr eaLnBrk="1" hangingPunct="1"/>
            <a:r>
              <a:rPr lang="en-US" sz="1400">
                <a:solidFill>
                  <a:srgbClr val="FFFF99"/>
                </a:solidFill>
              </a:rPr>
              <a:t>(</a:t>
            </a:r>
            <a:r>
              <a:rPr lang="en-US" sz="1400" i="1">
                <a:solidFill>
                  <a:srgbClr val="FFFF99"/>
                </a:solidFill>
              </a:rPr>
              <a:t>Pastinaca sativa)</a:t>
            </a:r>
            <a:endParaRPr lang="et-EE" sz="1400" i="1">
              <a:solidFill>
                <a:srgbClr val="FFFF99"/>
              </a:solidFill>
            </a:endParaRPr>
          </a:p>
        </p:txBody>
      </p:sp>
      <p:pic>
        <p:nvPicPr>
          <p:cNvPr id="75787" name="Picture 19" descr="Leaves: Conium maculatum. ~ By Robert Vidéki. ~ Copyright © 2012 Robert Vidéki, Doronicum Kft.. ~ Bugwood.org&#10;"/>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553200" y="4581525"/>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8" name="Text Box 20"/>
          <p:cNvSpPr txBox="1">
            <a:spLocks noChangeArrowheads="1"/>
          </p:cNvSpPr>
          <p:nvPr/>
        </p:nvSpPr>
        <p:spPr bwMode="auto">
          <a:xfrm>
            <a:off x="4876800" y="6429375"/>
            <a:ext cx="3673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solidFill>
                  <a:srgbClr val="FFFF99"/>
                </a:solidFill>
              </a:rPr>
              <a:t>Poison hemlock </a:t>
            </a:r>
          </a:p>
          <a:p>
            <a:pPr eaLnBrk="1" hangingPunct="1"/>
            <a:r>
              <a:rPr lang="en-US" sz="1200">
                <a:solidFill>
                  <a:srgbClr val="FFFF99"/>
                </a:solidFill>
              </a:rPr>
              <a:t>(</a:t>
            </a:r>
            <a:r>
              <a:rPr lang="en-US" sz="1200" i="1">
                <a:solidFill>
                  <a:srgbClr val="FFFF99"/>
                </a:solidFill>
              </a:rPr>
              <a:t>Conium maculatum</a:t>
            </a:r>
            <a:r>
              <a:rPr lang="en-US" sz="1200">
                <a:solidFill>
                  <a:srgbClr val="FFFF99"/>
                </a:solidFill>
              </a:rPr>
              <a:t>)</a:t>
            </a:r>
            <a:endParaRPr lang="et-EE" sz="1200">
              <a:solidFill>
                <a:srgbClr val="FFFF99"/>
              </a:solidFill>
            </a:endParaRPr>
          </a:p>
        </p:txBody>
      </p:sp>
      <p:cxnSp>
        <p:nvCxnSpPr>
          <p:cNvPr id="3" name="Straight Connector 2"/>
          <p:cNvCxnSpPr/>
          <p:nvPr/>
        </p:nvCxnSpPr>
        <p:spPr>
          <a:xfrm>
            <a:off x="2982913" y="685800"/>
            <a:ext cx="0" cy="3306763"/>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0" y="3992563"/>
            <a:ext cx="2982913"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75791" name="Text Box 15"/>
          <p:cNvSpPr txBox="1">
            <a:spLocks noChangeArrowheads="1"/>
          </p:cNvSpPr>
          <p:nvPr/>
        </p:nvSpPr>
        <p:spPr bwMode="auto">
          <a:xfrm>
            <a:off x="7202488" y="3330575"/>
            <a:ext cx="184785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Arthur Haines/GoBotany</a:t>
            </a:r>
            <a:endParaRPr lang="et-EE" sz="1200"/>
          </a:p>
        </p:txBody>
      </p:sp>
      <p:sp>
        <p:nvSpPr>
          <p:cNvPr id="75792" name="Text Box 15"/>
          <p:cNvSpPr txBox="1">
            <a:spLocks noChangeArrowheads="1"/>
          </p:cNvSpPr>
          <p:nvPr/>
        </p:nvSpPr>
        <p:spPr bwMode="auto">
          <a:xfrm>
            <a:off x="4170363" y="3303588"/>
            <a:ext cx="184785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solidFill>
                  <a:schemeClr val="bg1"/>
                </a:solidFill>
              </a:rPr>
              <a:t>Arthur Haines/GoBotany</a:t>
            </a:r>
            <a:endParaRPr lang="et-EE" sz="1200">
              <a:solidFill>
                <a:schemeClr val="bg1"/>
              </a:solidFill>
            </a:endParaRPr>
          </a:p>
        </p:txBody>
      </p:sp>
      <p:sp>
        <p:nvSpPr>
          <p:cNvPr id="75793" name="Text Box 15"/>
          <p:cNvSpPr txBox="1">
            <a:spLocks noChangeArrowheads="1"/>
          </p:cNvSpPr>
          <p:nvPr/>
        </p:nvSpPr>
        <p:spPr bwMode="auto">
          <a:xfrm>
            <a:off x="835025" y="3289300"/>
            <a:ext cx="2112963"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Glen Mittelhauser/GoBotany</a:t>
            </a:r>
            <a:endParaRPr lang="et-EE" sz="1200"/>
          </a:p>
        </p:txBody>
      </p:sp>
      <p:sp>
        <p:nvSpPr>
          <p:cNvPr id="75794" name="Text Box 15"/>
          <p:cNvSpPr txBox="1">
            <a:spLocks noChangeArrowheads="1"/>
          </p:cNvSpPr>
          <p:nvPr/>
        </p:nvSpPr>
        <p:spPr bwMode="auto">
          <a:xfrm>
            <a:off x="3182938" y="6581775"/>
            <a:ext cx="909637"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John Bush</a:t>
            </a:r>
            <a:endParaRPr lang="et-EE" sz="1200"/>
          </a:p>
        </p:txBody>
      </p:sp>
      <p:sp>
        <p:nvSpPr>
          <p:cNvPr id="75795" name="Text Box 15"/>
          <p:cNvSpPr txBox="1">
            <a:spLocks noChangeArrowheads="1"/>
          </p:cNvSpPr>
          <p:nvPr/>
        </p:nvSpPr>
        <p:spPr bwMode="auto">
          <a:xfrm>
            <a:off x="7920038" y="6569075"/>
            <a:ext cx="909637"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John Bush</a:t>
            </a:r>
            <a:endParaRPr lang="et-EE" sz="1200"/>
          </a:p>
        </p:txBody>
      </p:sp>
    </p:spTree>
    <p:extLst>
      <p:ext uri="{BB962C8B-B14F-4D97-AF65-F5344CB8AC3E}">
        <p14:creationId xmlns:p14="http://schemas.microsoft.com/office/powerpoint/2010/main" val="1486789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72300" y="0"/>
            <a:ext cx="2171700" cy="356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27" y="0"/>
            <a:ext cx="320766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3715327"/>
            <a:ext cx="5777558" cy="3108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971800" y="685800"/>
            <a:ext cx="3923574" cy="830997"/>
          </a:xfrm>
          <a:prstGeom prst="rect">
            <a:avLst/>
          </a:prstGeom>
          <a:noFill/>
        </p:spPr>
        <p:txBody>
          <a:bodyPr wrap="square" rtlCol="0">
            <a:spAutoFit/>
          </a:bodyPr>
          <a:lstStyle/>
          <a:p>
            <a:r>
              <a:rPr lang="en-US" sz="2000" dirty="0" smtClean="0"/>
              <a:t>   </a:t>
            </a:r>
            <a:r>
              <a:rPr lang="en-US" sz="2400" dirty="0" err="1" smtClean="0"/>
              <a:t>Heracleum</a:t>
            </a:r>
            <a:r>
              <a:rPr lang="en-US" sz="2400" dirty="0" smtClean="0"/>
              <a:t> </a:t>
            </a:r>
            <a:r>
              <a:rPr lang="en-US" sz="2400" dirty="0" err="1" smtClean="0"/>
              <a:t>mantegazzianum</a:t>
            </a:r>
            <a:r>
              <a:rPr lang="en-US" sz="2400" dirty="0" smtClean="0"/>
              <a:t> 	        Maps</a:t>
            </a:r>
            <a:endParaRPr lang="en-US" sz="2400" dirty="0"/>
          </a:p>
        </p:txBody>
      </p:sp>
    </p:spTree>
    <p:extLst>
      <p:ext uri="{BB962C8B-B14F-4D97-AF65-F5344CB8AC3E}">
        <p14:creationId xmlns:p14="http://schemas.microsoft.com/office/powerpoint/2010/main" val="3845603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Conservation\telliman\presentations\Invasive Presentations\powerpoint presentations\NENHC April 2013 rev. 04.04.13\HogweedMap201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0"/>
            <a:ext cx="10555435" cy="6583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905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914400"/>
            <a:ext cx="9067800" cy="3970318"/>
          </a:xfrm>
          <a:prstGeom prst="rect">
            <a:avLst/>
          </a:prstGeom>
        </p:spPr>
        <p:txBody>
          <a:bodyPr wrap="square">
            <a:spAutoFit/>
          </a:bodyPr>
          <a:lstStyle/>
          <a:p>
            <a:r>
              <a:rPr lang="en-US" dirty="0"/>
              <a:t>I found seven localized occurrences about 8-years ago or so, mostly in the Connecticut River Valley and one property in the Seacoast Region.  I was able to remove the live plants, and put down black plastic sheeting to smother/solarize the soil to kill off any viable seeds and I believe that it’s been successful, at least I have not heard back from the property owners as of yet. Every year newspaper articles are published about Giant hogweed and, as usual, I get a flurry of reports of “Giant hogweed”, which mostly end up being Cow parsnip. I don’t have any reports in </a:t>
            </a:r>
            <a:r>
              <a:rPr lang="en-US" dirty="0" err="1"/>
              <a:t>EDDMapS</a:t>
            </a:r>
            <a:r>
              <a:rPr lang="en-US" dirty="0"/>
              <a:t> because I feel we may have eradicated it. If it rears its ugly head again then I’ll probably go ahead and list it</a:t>
            </a:r>
            <a:r>
              <a:rPr lang="en-US" dirty="0" smtClean="0"/>
              <a:t>.</a:t>
            </a:r>
          </a:p>
          <a:p>
            <a:endParaRPr lang="en-US" dirty="0"/>
          </a:p>
          <a:p>
            <a:r>
              <a:rPr lang="en-US" dirty="0"/>
              <a:t>Douglas </a:t>
            </a:r>
            <a:r>
              <a:rPr lang="en-US" dirty="0" err="1"/>
              <a:t>Cygan</a:t>
            </a:r>
            <a:r>
              <a:rPr lang="en-US" dirty="0"/>
              <a:t>, Invasive Species Coordinator</a:t>
            </a:r>
          </a:p>
          <a:p>
            <a:r>
              <a:rPr lang="en-US" dirty="0"/>
              <a:t>New Hampshire Department of Agriculture,</a:t>
            </a:r>
          </a:p>
          <a:p>
            <a:r>
              <a:rPr lang="en-US" dirty="0"/>
              <a:t>Markets &amp; Food,</a:t>
            </a:r>
          </a:p>
          <a:p>
            <a:r>
              <a:rPr lang="en-US" dirty="0"/>
              <a:t>Division of Plant Industry</a:t>
            </a:r>
          </a:p>
          <a:p>
            <a:endParaRPr lang="en-US" dirty="0"/>
          </a:p>
        </p:txBody>
      </p:sp>
    </p:spTree>
    <p:extLst>
      <p:ext uri="{BB962C8B-B14F-4D97-AF65-F5344CB8AC3E}">
        <p14:creationId xmlns:p14="http://schemas.microsoft.com/office/powerpoint/2010/main" val="2050766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perennial pepperweed, Lepidium latifolium  (Capparales: Brassicaceae) - 527007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57141"/>
            <a:ext cx="4754879" cy="3566160"/>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http://www.eddmaps.org/ipane/icat/jpg/uconn_ipane_lepidlatif_17a.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282" y="4407659"/>
            <a:ext cx="2804160" cy="210312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49338" y="19639"/>
            <a:ext cx="4154959" cy="3108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62000" y="0"/>
            <a:ext cx="3304110" cy="830997"/>
          </a:xfrm>
          <a:prstGeom prst="rect">
            <a:avLst/>
          </a:prstGeom>
          <a:noFill/>
        </p:spPr>
        <p:txBody>
          <a:bodyPr wrap="square" rtlCol="0">
            <a:spAutoFit/>
          </a:bodyPr>
          <a:lstStyle/>
          <a:p>
            <a:r>
              <a:rPr lang="en-US" sz="2400" dirty="0" smtClean="0">
                <a:solidFill>
                  <a:srgbClr val="FFC000"/>
                </a:solidFill>
                <a:latin typeface="+mj-lt"/>
                <a:cs typeface="Arial" pitchFamily="34" charset="0"/>
              </a:rPr>
              <a:t>Perennial </a:t>
            </a:r>
            <a:r>
              <a:rPr lang="en-US" sz="2400" dirty="0" err="1" smtClean="0">
                <a:solidFill>
                  <a:srgbClr val="FFC000"/>
                </a:solidFill>
                <a:latin typeface="+mj-lt"/>
                <a:cs typeface="Arial" pitchFamily="34" charset="0"/>
              </a:rPr>
              <a:t>Pepperweed</a:t>
            </a:r>
            <a:endParaRPr lang="en-US" sz="2400" dirty="0" smtClean="0">
              <a:solidFill>
                <a:srgbClr val="FFC000"/>
              </a:solidFill>
              <a:latin typeface="+mj-lt"/>
              <a:cs typeface="Arial" pitchFamily="34" charset="0"/>
            </a:endParaRPr>
          </a:p>
          <a:p>
            <a:r>
              <a:rPr lang="en-US" sz="2400" dirty="0" smtClean="0">
                <a:solidFill>
                  <a:srgbClr val="FFC000"/>
                </a:solidFill>
                <a:latin typeface="+mj-lt"/>
                <a:cs typeface="Arial" pitchFamily="34" charset="0"/>
              </a:rPr>
              <a:t>(</a:t>
            </a:r>
            <a:r>
              <a:rPr lang="en-US" sz="2400" i="1" dirty="0" err="1" smtClean="0">
                <a:solidFill>
                  <a:srgbClr val="FFC000"/>
                </a:solidFill>
                <a:latin typeface="+mj-lt"/>
                <a:cs typeface="Arial" pitchFamily="34" charset="0"/>
              </a:rPr>
              <a:t>Lepidium</a:t>
            </a:r>
            <a:r>
              <a:rPr lang="en-US" sz="2400" i="1" dirty="0" smtClean="0">
                <a:solidFill>
                  <a:srgbClr val="FFC000"/>
                </a:solidFill>
                <a:latin typeface="+mj-lt"/>
                <a:cs typeface="Arial" pitchFamily="34" charset="0"/>
              </a:rPr>
              <a:t> </a:t>
            </a:r>
            <a:r>
              <a:rPr lang="en-US" sz="2400" i="1" dirty="0" err="1" smtClean="0">
                <a:solidFill>
                  <a:srgbClr val="FFC000"/>
                </a:solidFill>
                <a:latin typeface="+mj-lt"/>
                <a:cs typeface="Arial" pitchFamily="34" charset="0"/>
              </a:rPr>
              <a:t>latifolium</a:t>
            </a:r>
            <a:r>
              <a:rPr lang="en-US" sz="2400" dirty="0" smtClean="0">
                <a:solidFill>
                  <a:srgbClr val="FFC000"/>
                </a:solidFill>
                <a:latin typeface="+mj-lt"/>
                <a:cs typeface="Arial" pitchFamily="34" charset="0"/>
              </a:rPr>
              <a:t>)</a:t>
            </a:r>
            <a:endParaRPr lang="en-US" sz="2400" dirty="0">
              <a:solidFill>
                <a:srgbClr val="FFC000"/>
              </a:solidFill>
              <a:latin typeface="+mj-lt"/>
              <a:cs typeface="Arial" pitchFamily="34" charset="0"/>
            </a:endParaRPr>
          </a:p>
        </p:txBody>
      </p:sp>
      <p:sp>
        <p:nvSpPr>
          <p:cNvPr id="5" name="TextBox 4"/>
          <p:cNvSpPr txBox="1"/>
          <p:nvPr/>
        </p:nvSpPr>
        <p:spPr>
          <a:xfrm>
            <a:off x="381000" y="6248400"/>
            <a:ext cx="2513315" cy="246221"/>
          </a:xfrm>
          <a:prstGeom prst="rect">
            <a:avLst/>
          </a:prstGeom>
          <a:noFill/>
        </p:spPr>
        <p:txBody>
          <a:bodyPr wrap="square" rtlCol="0">
            <a:spAutoFit/>
          </a:bodyPr>
          <a:lstStyle/>
          <a:p>
            <a:r>
              <a:rPr lang="en-US" sz="1000" dirty="0" smtClean="0">
                <a:latin typeface="Arial" pitchFamily="34" charset="0"/>
                <a:cs typeface="Arial" pitchFamily="34" charset="0"/>
              </a:rPr>
              <a:t>Les Mehrhoff/IPANE/Bugwood.org</a:t>
            </a:r>
            <a:endParaRPr lang="en-US" sz="1000" dirty="0">
              <a:latin typeface="Arial" pitchFamily="34" charset="0"/>
              <a:cs typeface="Arial" pitchFamily="34" charset="0"/>
            </a:endParaRPr>
          </a:p>
        </p:txBody>
      </p:sp>
      <p:sp>
        <p:nvSpPr>
          <p:cNvPr id="6" name="TextBox 5"/>
          <p:cNvSpPr txBox="1"/>
          <p:nvPr/>
        </p:nvSpPr>
        <p:spPr>
          <a:xfrm>
            <a:off x="5562600" y="2438400"/>
            <a:ext cx="3352800" cy="553998"/>
          </a:xfrm>
          <a:prstGeom prst="rect">
            <a:avLst/>
          </a:prstGeom>
          <a:noFill/>
        </p:spPr>
        <p:txBody>
          <a:bodyPr wrap="square" rtlCol="0">
            <a:spAutoFit/>
          </a:bodyPr>
          <a:lstStyle/>
          <a:p>
            <a:endParaRPr lang="en-US" sz="1000" dirty="0" smtClean="0">
              <a:latin typeface="Arial" pitchFamily="34" charset="0"/>
              <a:cs typeface="Arial" pitchFamily="34" charset="0"/>
            </a:endParaRPr>
          </a:p>
          <a:p>
            <a:endParaRPr lang="en-US" sz="1000" dirty="0">
              <a:latin typeface="Arial" pitchFamily="34" charset="0"/>
              <a:cs typeface="Arial" pitchFamily="34" charset="0"/>
            </a:endParaRPr>
          </a:p>
          <a:p>
            <a:r>
              <a:rPr lang="en-US" sz="1000" dirty="0" smtClean="0">
                <a:latin typeface="Arial" pitchFamily="34" charset="0"/>
                <a:cs typeface="Arial" pitchFamily="34" charset="0"/>
              </a:rPr>
              <a:t>George </a:t>
            </a:r>
            <a:r>
              <a:rPr lang="en-US" sz="1000" dirty="0" err="1" smtClean="0">
                <a:latin typeface="Arial" pitchFamily="34" charset="0"/>
                <a:cs typeface="Arial" pitchFamily="34" charset="0"/>
              </a:rPr>
              <a:t>Batchelor</a:t>
            </a:r>
            <a:r>
              <a:rPr lang="en-US" sz="1000" dirty="0" smtClean="0">
                <a:latin typeface="Arial" pitchFamily="34" charset="0"/>
                <a:cs typeface="Arial" pitchFamily="34" charset="0"/>
              </a:rPr>
              <a:t>/MADOT</a:t>
            </a:r>
            <a:endParaRPr lang="en-US" sz="1000" dirty="0">
              <a:latin typeface="Arial" pitchFamily="34" charset="0"/>
              <a:cs typeface="Arial" pitchFamily="34" charset="0"/>
            </a:endParaRPr>
          </a:p>
        </p:txBody>
      </p:sp>
      <p:pic>
        <p:nvPicPr>
          <p:cNvPr id="16386" name="Picture 2" descr="http://newfs.s3.amazonaws.com/taxon-images-1000s1000/Brassicaceae/lepidium-latifolium-st-jpawe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621953" y="3276600"/>
            <a:ext cx="3293447" cy="246888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943600" y="5459219"/>
            <a:ext cx="1367682" cy="246221"/>
          </a:xfrm>
          <a:prstGeom prst="rect">
            <a:avLst/>
          </a:prstGeom>
          <a:noFill/>
        </p:spPr>
        <p:txBody>
          <a:bodyPr wrap="none" rtlCol="0">
            <a:spAutoFit/>
          </a:bodyPr>
          <a:lstStyle/>
          <a:p>
            <a:r>
              <a:rPr lang="en-US" sz="1000" dirty="0" smtClean="0"/>
              <a:t>Jean </a:t>
            </a:r>
            <a:r>
              <a:rPr lang="en-US" sz="1000" dirty="0" err="1"/>
              <a:t>P</a:t>
            </a:r>
            <a:r>
              <a:rPr lang="en-US" sz="1000" dirty="0" err="1" smtClean="0"/>
              <a:t>awek</a:t>
            </a:r>
            <a:r>
              <a:rPr lang="en-US" sz="1000" dirty="0" smtClean="0"/>
              <a:t>, </a:t>
            </a:r>
            <a:r>
              <a:rPr lang="en-US" sz="1000" dirty="0" err="1" smtClean="0"/>
              <a:t>CalPhotos</a:t>
            </a:r>
            <a:endParaRPr lang="en-US" sz="1000" dirty="0"/>
          </a:p>
        </p:txBody>
      </p:sp>
      <p:sp>
        <p:nvSpPr>
          <p:cNvPr id="9" name="TextBox 8"/>
          <p:cNvSpPr txBox="1"/>
          <p:nvPr/>
        </p:nvSpPr>
        <p:spPr>
          <a:xfrm>
            <a:off x="457201" y="3962400"/>
            <a:ext cx="4191000" cy="523220"/>
          </a:xfrm>
          <a:prstGeom prst="rect">
            <a:avLst/>
          </a:prstGeom>
          <a:noFill/>
        </p:spPr>
        <p:txBody>
          <a:bodyPr wrap="square" rtlCol="0">
            <a:spAutoFit/>
          </a:bodyPr>
          <a:lstStyle/>
          <a:p>
            <a:r>
              <a:rPr lang="en-US" sz="1000" dirty="0">
                <a:latin typeface="Arial" pitchFamily="34" charset="0"/>
                <a:cs typeface="Arial" pitchFamily="34" charset="0"/>
              </a:rPr>
              <a:t>Les Mehrhoff/IPANE/Bugwood.org</a:t>
            </a:r>
          </a:p>
          <a:p>
            <a:endParaRPr lang="en-US" dirty="0"/>
          </a:p>
        </p:txBody>
      </p:sp>
      <p:sp>
        <p:nvSpPr>
          <p:cNvPr id="10" name="TextBox 9"/>
          <p:cNvSpPr txBox="1"/>
          <p:nvPr/>
        </p:nvSpPr>
        <p:spPr>
          <a:xfrm>
            <a:off x="2821442" y="4648200"/>
            <a:ext cx="3045958" cy="2123658"/>
          </a:xfrm>
          <a:prstGeom prst="rect">
            <a:avLst/>
          </a:prstGeom>
          <a:noFill/>
        </p:spPr>
        <p:txBody>
          <a:bodyPr wrap="square" rtlCol="0">
            <a:spAutoFit/>
          </a:bodyPr>
          <a:lstStyle/>
          <a:p>
            <a:r>
              <a:rPr lang="en-US" sz="1200" dirty="0" smtClean="0"/>
              <a:t>Perennial </a:t>
            </a:r>
            <a:r>
              <a:rPr lang="en-US" sz="1200" dirty="0" err="1" smtClean="0"/>
              <a:t>pepperweed</a:t>
            </a:r>
            <a:r>
              <a:rPr lang="en-US" sz="1200" dirty="0" smtClean="0"/>
              <a:t> infests salt marshes and cordgrass meadows, occasionally occurring inland along salted roadways. It is a biennial member of the mustard family, with gray-green leaves and clusters of very small, white 4-petalled flowers. It grows 2-3 feet in height and has very tough stems. The roots smell strongly of horse radish. First documented in Connecticut and Massachusetts in the 1930’s, it has recently spread to Maine. </a:t>
            </a:r>
            <a:endParaRPr lang="en-US" sz="1200" dirty="0"/>
          </a:p>
        </p:txBody>
      </p:sp>
    </p:spTree>
    <p:extLst>
      <p:ext uri="{BB962C8B-B14F-4D97-AF65-F5344CB8AC3E}">
        <p14:creationId xmlns:p14="http://schemas.microsoft.com/office/powerpoint/2010/main" val="477639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36" y="27709"/>
            <a:ext cx="2957658"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05650" y="16163"/>
            <a:ext cx="203835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52600" y="3200400"/>
            <a:ext cx="5241659"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429000" y="533400"/>
            <a:ext cx="2818977" cy="400110"/>
          </a:xfrm>
          <a:prstGeom prst="rect">
            <a:avLst/>
          </a:prstGeom>
          <a:noFill/>
        </p:spPr>
        <p:txBody>
          <a:bodyPr wrap="none" rtlCol="0">
            <a:spAutoFit/>
          </a:bodyPr>
          <a:lstStyle/>
          <a:p>
            <a:r>
              <a:rPr lang="en-US" sz="2000" dirty="0" err="1" smtClean="0"/>
              <a:t>Lepidium</a:t>
            </a:r>
            <a:r>
              <a:rPr lang="en-US" sz="2000" dirty="0" smtClean="0"/>
              <a:t> </a:t>
            </a:r>
            <a:r>
              <a:rPr lang="en-US" sz="2000" dirty="0" err="1" smtClean="0"/>
              <a:t>latifolium</a:t>
            </a:r>
            <a:r>
              <a:rPr lang="en-US" sz="2000" dirty="0" smtClean="0"/>
              <a:t> maps</a:t>
            </a:r>
            <a:endParaRPr lang="en-US" sz="2000" dirty="0"/>
          </a:p>
        </p:txBody>
      </p:sp>
    </p:spTree>
    <p:extLst>
      <p:ext uri="{BB962C8B-B14F-4D97-AF65-F5344CB8AC3E}">
        <p14:creationId xmlns:p14="http://schemas.microsoft.com/office/powerpoint/2010/main" val="1934902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914400" y="0"/>
            <a:ext cx="7315200" cy="609600"/>
          </a:xfrm>
        </p:spPr>
        <p:txBody>
          <a:bodyPr/>
          <a:lstStyle/>
          <a:p>
            <a:pPr eaLnBrk="1" hangingPunct="1"/>
            <a:r>
              <a:rPr lang="en-US" sz="2800" smtClean="0"/>
              <a:t>Wall lettuce (</a:t>
            </a:r>
            <a:r>
              <a:rPr lang="en-US" sz="2800" i="1" smtClean="0"/>
              <a:t>Mycelis muralis</a:t>
            </a:r>
            <a:r>
              <a:rPr lang="en-US" sz="2800" smtClean="0"/>
              <a:t>)</a:t>
            </a:r>
            <a:endParaRPr lang="et-EE" sz="2800" smtClean="0"/>
          </a:p>
        </p:txBody>
      </p:sp>
      <p:pic>
        <p:nvPicPr>
          <p:cNvPr id="41987" name="Picture 5" descr="Plant form: Mycelis muralis. ~ By Marilee Lovit. ~ Copyright © 2012 Marilee Lovit.&#1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26" y="2764993"/>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7" descr="Stems: Mycelis muralis. ~ By Jason Sachs. ~ Copyright © 2012 Jason Sachs.&#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24600" y="533400"/>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9" descr="Leaves: Mycelis muralis. ~ By Marilee Lovit. ~ Copyright © 2012 Marilee Lovit.&#10;"/>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00800" y="2895600"/>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AutoShape 11" descr="Z"/>
          <p:cNvSpPr>
            <a:spLocks noChangeAspect="1" noChangeArrowheads="1"/>
          </p:cNvSpPr>
          <p:nvPr/>
        </p:nvSpPr>
        <p:spPr bwMode="auto">
          <a:xfrm>
            <a:off x="3371850" y="2476500"/>
            <a:ext cx="24003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1991" name="AutoShape 13" descr="Z"/>
          <p:cNvSpPr>
            <a:spLocks noChangeAspect="1" noChangeArrowheads="1"/>
          </p:cNvSpPr>
          <p:nvPr/>
        </p:nvSpPr>
        <p:spPr bwMode="auto">
          <a:xfrm>
            <a:off x="3371850" y="2476500"/>
            <a:ext cx="24003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1992" name="AutoShape 15" descr="Z"/>
          <p:cNvSpPr>
            <a:spLocks noChangeAspect="1" noChangeArrowheads="1"/>
          </p:cNvSpPr>
          <p:nvPr/>
        </p:nvSpPr>
        <p:spPr bwMode="auto">
          <a:xfrm>
            <a:off x="3371850" y="2476500"/>
            <a:ext cx="24003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41993" name="Picture 17" descr="ANd9GcRoP8LUd_8GXl-Hz2dNnbDRtBrO_Fl9EAPp_HO6iWuakhFnILK5S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1635" y="113001"/>
            <a:ext cx="1654175"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Picture 1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895600" y="685800"/>
            <a:ext cx="2925763"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95" name="Text Box 21"/>
          <p:cNvSpPr txBox="1">
            <a:spLocks noChangeArrowheads="1"/>
          </p:cNvSpPr>
          <p:nvPr/>
        </p:nvSpPr>
        <p:spPr bwMode="auto">
          <a:xfrm>
            <a:off x="6400800" y="4876800"/>
            <a:ext cx="8604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GoBotany</a:t>
            </a:r>
            <a:endParaRPr lang="et-EE" sz="1200"/>
          </a:p>
        </p:txBody>
      </p:sp>
      <p:pic>
        <p:nvPicPr>
          <p:cNvPr id="41996" name="Picture 26" descr="Fruits: Mycelis muralis. ~ By Robert L. Carr. ~ Copyright © 2012 Robert L. Carr. ~ Oregon Flora Image Project, http://www.botany.hawaii.edu/faculty/carr/ofp/ofp_index.htm&#10;"/>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934200" y="5313363"/>
            <a:ext cx="1544638"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7" name="Text Box 27"/>
          <p:cNvSpPr txBox="1">
            <a:spLocks noChangeArrowheads="1"/>
          </p:cNvSpPr>
          <p:nvPr/>
        </p:nvSpPr>
        <p:spPr bwMode="auto">
          <a:xfrm>
            <a:off x="3565525" y="2776538"/>
            <a:ext cx="8604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GoBotany</a:t>
            </a:r>
            <a:endParaRPr lang="et-EE" sz="1200"/>
          </a:p>
        </p:txBody>
      </p:sp>
      <p:sp>
        <p:nvSpPr>
          <p:cNvPr id="41998" name="Text Box 28"/>
          <p:cNvSpPr txBox="1">
            <a:spLocks noChangeArrowheads="1"/>
          </p:cNvSpPr>
          <p:nvPr/>
        </p:nvSpPr>
        <p:spPr bwMode="auto">
          <a:xfrm>
            <a:off x="0" y="5105400"/>
            <a:ext cx="51816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dirty="0"/>
              <a:t>Wall lettuce </a:t>
            </a:r>
            <a:r>
              <a:rPr lang="en-US" sz="1200" dirty="0" smtClean="0"/>
              <a:t>is an annual or biennial member of the aster family with a </a:t>
            </a:r>
            <a:r>
              <a:rPr lang="en-US" sz="1200" dirty="0"/>
              <a:t>branching inflorescence of </a:t>
            </a:r>
            <a:r>
              <a:rPr lang="en-US" sz="1200" dirty="0" smtClean="0"/>
              <a:t>many, small </a:t>
            </a:r>
            <a:r>
              <a:rPr lang="en-US" sz="1200" dirty="0"/>
              <a:t>yellow, </a:t>
            </a:r>
            <a:r>
              <a:rPr lang="en-US" sz="1200" u="sng" dirty="0"/>
              <a:t>5-petalled</a:t>
            </a:r>
            <a:r>
              <a:rPr lang="en-US" sz="1200" dirty="0"/>
              <a:t> flowers, and sharply divided basal and stem leaves. The terminal segment </a:t>
            </a:r>
            <a:r>
              <a:rPr lang="en-US" sz="1200" dirty="0" smtClean="0"/>
              <a:t>of </a:t>
            </a:r>
            <a:r>
              <a:rPr lang="en-US" sz="1200" dirty="0"/>
              <a:t>the leaf is larger than the lateral segments. The </a:t>
            </a:r>
            <a:r>
              <a:rPr lang="en-US" sz="1200" dirty="0" smtClean="0"/>
              <a:t>leaf petiole has a clasping base. The stems are smooth, sometimes bluish, with a whitish bloom. Wall </a:t>
            </a:r>
            <a:r>
              <a:rPr lang="en-US" sz="1200" dirty="0"/>
              <a:t>lettuce blooms in late spring and early summer, growing 2-4  feet in height.  It invades rich deciduous and mixed deciduous-conifer forests, shaded stream corridors, and wetland edges. </a:t>
            </a:r>
            <a:r>
              <a:rPr lang="en-US" sz="1200" dirty="0" smtClean="0"/>
              <a:t>NEWFS has infestations in 3 of our sanctuaries (NH and VT).</a:t>
            </a:r>
            <a:endParaRPr lang="et-EE" sz="1200" dirty="0"/>
          </a:p>
        </p:txBody>
      </p:sp>
      <p:sp>
        <p:nvSpPr>
          <p:cNvPr id="41999" name="Text Box 29"/>
          <p:cNvSpPr txBox="1">
            <a:spLocks noChangeArrowheads="1"/>
          </p:cNvSpPr>
          <p:nvPr/>
        </p:nvSpPr>
        <p:spPr bwMode="auto">
          <a:xfrm>
            <a:off x="3032125" y="795338"/>
            <a:ext cx="1577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solidFill>
                  <a:srgbClr val="000000"/>
                </a:solidFill>
              </a:rPr>
              <a:t>Image: Roger Latour</a:t>
            </a:r>
            <a:endParaRPr lang="et-EE" sz="1200">
              <a:solidFill>
                <a:srgbClr val="000000"/>
              </a:solidFill>
            </a:endParaRPr>
          </a:p>
          <a:p>
            <a:pPr eaLnBrk="1" hangingPunct="1"/>
            <a:endParaRPr lang="et-EE" sz="1200"/>
          </a:p>
        </p:txBody>
      </p:sp>
      <p:sp>
        <p:nvSpPr>
          <p:cNvPr id="42000" name="Text Box 30"/>
          <p:cNvSpPr txBox="1">
            <a:spLocks noChangeArrowheads="1"/>
          </p:cNvSpPr>
          <p:nvPr/>
        </p:nvSpPr>
        <p:spPr bwMode="auto">
          <a:xfrm>
            <a:off x="76200" y="2395538"/>
            <a:ext cx="2062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Photo: forestryimages.org</a:t>
            </a:r>
            <a:endParaRPr lang="et-EE" sz="1200"/>
          </a:p>
          <a:p>
            <a:pPr eaLnBrk="1" hangingPunct="1"/>
            <a:endParaRPr lang="en-US" sz="1200"/>
          </a:p>
        </p:txBody>
      </p:sp>
      <p:sp>
        <p:nvSpPr>
          <p:cNvPr id="42001" name="Text Box 31"/>
          <p:cNvSpPr txBox="1">
            <a:spLocks noChangeArrowheads="1"/>
          </p:cNvSpPr>
          <p:nvPr/>
        </p:nvSpPr>
        <p:spPr bwMode="auto">
          <a:xfrm>
            <a:off x="6537325" y="2471738"/>
            <a:ext cx="8604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GoBotany</a:t>
            </a:r>
          </a:p>
        </p:txBody>
      </p:sp>
      <p:sp>
        <p:nvSpPr>
          <p:cNvPr id="42002" name="Text Box 32"/>
          <p:cNvSpPr txBox="1">
            <a:spLocks noChangeArrowheads="1"/>
          </p:cNvSpPr>
          <p:nvPr/>
        </p:nvSpPr>
        <p:spPr bwMode="auto">
          <a:xfrm>
            <a:off x="365125" y="4681538"/>
            <a:ext cx="8604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GoBotany</a:t>
            </a:r>
          </a:p>
        </p:txBody>
      </p:sp>
      <p:sp>
        <p:nvSpPr>
          <p:cNvPr id="42003" name="Text Box 33"/>
          <p:cNvSpPr txBox="1">
            <a:spLocks noChangeArrowheads="1"/>
          </p:cNvSpPr>
          <p:nvPr/>
        </p:nvSpPr>
        <p:spPr bwMode="auto">
          <a:xfrm>
            <a:off x="6994525" y="6662738"/>
            <a:ext cx="8604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GoBotany</a:t>
            </a:r>
          </a:p>
        </p:txBody>
      </p:sp>
    </p:spTree>
    <p:extLst>
      <p:ext uri="{BB962C8B-B14F-4D97-AF65-F5344CB8AC3E}">
        <p14:creationId xmlns:p14="http://schemas.microsoft.com/office/powerpoint/2010/main" val="1106204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4"/>
          <p:cNvSpPr txBox="1">
            <a:spLocks noChangeArrowheads="1"/>
          </p:cNvSpPr>
          <p:nvPr/>
        </p:nvSpPr>
        <p:spPr bwMode="auto">
          <a:xfrm>
            <a:off x="381000" y="5334000"/>
            <a:ext cx="8763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dirty="0"/>
              <a:t>There are a number of native and non-native members of the aster family with small</a:t>
            </a:r>
            <a:r>
              <a:rPr lang="en-US" sz="1200" dirty="0" smtClean="0"/>
              <a:t>, yellow</a:t>
            </a:r>
            <a:r>
              <a:rPr lang="en-US" sz="1200" dirty="0"/>
              <a:t>, dandelion-like flowers that resemble wall lettuce.  The </a:t>
            </a:r>
            <a:r>
              <a:rPr lang="en-US" sz="1200" dirty="0" smtClean="0"/>
              <a:t>hawkweeds (</a:t>
            </a:r>
            <a:r>
              <a:rPr lang="en-US" sz="1200" i="1" dirty="0" err="1" smtClean="0"/>
              <a:t>Hieracium</a:t>
            </a:r>
            <a:r>
              <a:rPr lang="en-US" sz="1200" dirty="0" smtClean="0"/>
              <a:t>) , sow-thistles (</a:t>
            </a:r>
            <a:r>
              <a:rPr lang="en-US" sz="1200" i="1" dirty="0" err="1" smtClean="0"/>
              <a:t>Sonchus</a:t>
            </a:r>
            <a:r>
              <a:rPr lang="en-US" sz="1200" dirty="0" smtClean="0"/>
              <a:t>), </a:t>
            </a:r>
            <a:r>
              <a:rPr lang="en-US" sz="1200" dirty="0"/>
              <a:t>and wild yellow </a:t>
            </a:r>
            <a:r>
              <a:rPr lang="en-US" sz="1200" dirty="0" smtClean="0"/>
              <a:t>lettuces (</a:t>
            </a:r>
            <a:r>
              <a:rPr lang="en-US" sz="1200" i="1" dirty="0" err="1" smtClean="0"/>
              <a:t>Lactuca</a:t>
            </a:r>
            <a:r>
              <a:rPr lang="en-US" sz="1200" dirty="0" smtClean="0"/>
              <a:t>) </a:t>
            </a:r>
            <a:r>
              <a:rPr lang="en-US" sz="1200" dirty="0"/>
              <a:t>are a few of the species that could be mistaken for it.  Key identification </a:t>
            </a:r>
            <a:r>
              <a:rPr lang="en-US" sz="1200" dirty="0" smtClean="0"/>
              <a:t>features of wall lettuce: </a:t>
            </a:r>
            <a:r>
              <a:rPr lang="en-US" sz="1200" dirty="0"/>
              <a:t>1) 5-petalled flowers, and 2)  the sharply segmented leaf with the large terminal </a:t>
            </a:r>
            <a:r>
              <a:rPr lang="en-US" sz="1200" dirty="0" smtClean="0"/>
              <a:t>segment and the clasping base.  </a:t>
            </a:r>
            <a:r>
              <a:rPr lang="en-US" sz="1200" dirty="0"/>
              <a:t>Wild yellow lettuce (</a:t>
            </a:r>
            <a:r>
              <a:rPr lang="en-US" sz="1200" i="1" dirty="0" err="1"/>
              <a:t>Lactuca</a:t>
            </a:r>
            <a:r>
              <a:rPr lang="en-US" sz="1200" i="1" dirty="0"/>
              <a:t> </a:t>
            </a:r>
            <a:r>
              <a:rPr lang="en-US" sz="1200" i="1" dirty="0" err="1"/>
              <a:t>canadensis</a:t>
            </a:r>
            <a:r>
              <a:rPr lang="en-US" sz="1200" dirty="0"/>
              <a:t>) and </a:t>
            </a:r>
            <a:r>
              <a:rPr lang="en-US" sz="1200" dirty="0" err="1"/>
              <a:t>panicled</a:t>
            </a:r>
            <a:r>
              <a:rPr lang="en-US" sz="1200" dirty="0"/>
              <a:t> hawkweed (</a:t>
            </a:r>
            <a:r>
              <a:rPr lang="en-US" sz="1200" i="1" dirty="0" err="1"/>
              <a:t>Hieracium</a:t>
            </a:r>
            <a:r>
              <a:rPr lang="en-US" sz="1200" i="1" dirty="0"/>
              <a:t> </a:t>
            </a:r>
            <a:r>
              <a:rPr lang="en-US" sz="1200" i="1" dirty="0" err="1"/>
              <a:t>paniculatum</a:t>
            </a:r>
            <a:r>
              <a:rPr lang="en-US" sz="1200" dirty="0"/>
              <a:t>), two native species with similar features, are pictured above. </a:t>
            </a:r>
            <a:endParaRPr lang="et-EE" sz="1200" dirty="0"/>
          </a:p>
        </p:txBody>
      </p:sp>
      <p:pic>
        <p:nvPicPr>
          <p:cNvPr id="43011" name="Picture 6" descr="Leaves: Lactuca canadensis. ~ By Glen Mittelhauser. ~ Copyright © 2012 Glen Mittelhauser.&#1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90600" y="2895600"/>
            <a:ext cx="2093913"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8" descr="Plant form: Hieracium paniculatum. ~ By Thomas Kent. ~ Copyright © 2012 Thomas Kent. ~ http://florafinder.com&#1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42163" y="381000"/>
            <a:ext cx="2001837" cy="200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10" descr="Leaves: Hieracium paniculatum. ~ By Marilee Lovit. ~ Copyright © 2012 Marilee Lovit.&#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0" y="2895600"/>
            <a:ext cx="2001838" cy="200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12" descr="ANd9GcRiKK16yCJDdSbtsmU2UKTHA_-ZrHpA3KQOtrA9e5lcxHq8qL3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8600" y="457200"/>
            <a:ext cx="1644650"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14" descr="ANd9GcQ1YfWaaA4rONf1bHPoY0gItBrKZROcTqQBnrnOFvw43_i36K50HQ"/>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14600" y="457200"/>
            <a:ext cx="1644650"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Text Box 15"/>
          <p:cNvSpPr txBox="1">
            <a:spLocks noChangeArrowheads="1"/>
          </p:cNvSpPr>
          <p:nvPr/>
        </p:nvSpPr>
        <p:spPr bwMode="auto">
          <a:xfrm>
            <a:off x="365125" y="2395538"/>
            <a:ext cx="136683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Photo: CalPhotos</a:t>
            </a:r>
            <a:endParaRPr lang="et-EE" sz="1200"/>
          </a:p>
        </p:txBody>
      </p:sp>
      <p:sp>
        <p:nvSpPr>
          <p:cNvPr id="43017" name="Text Box 16"/>
          <p:cNvSpPr txBox="1">
            <a:spLocks noChangeArrowheads="1"/>
          </p:cNvSpPr>
          <p:nvPr/>
        </p:nvSpPr>
        <p:spPr bwMode="auto">
          <a:xfrm>
            <a:off x="2727325" y="2319338"/>
            <a:ext cx="8604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GoBotany</a:t>
            </a:r>
            <a:endParaRPr lang="et-EE" sz="1200"/>
          </a:p>
        </p:txBody>
      </p:sp>
      <p:sp>
        <p:nvSpPr>
          <p:cNvPr id="43018" name="Text Box 17"/>
          <p:cNvSpPr txBox="1">
            <a:spLocks noChangeArrowheads="1"/>
          </p:cNvSpPr>
          <p:nvPr/>
        </p:nvSpPr>
        <p:spPr bwMode="auto">
          <a:xfrm>
            <a:off x="1279525" y="4833938"/>
            <a:ext cx="11176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      GoBotany</a:t>
            </a:r>
            <a:endParaRPr lang="et-EE" sz="1200"/>
          </a:p>
        </p:txBody>
      </p:sp>
      <p:sp>
        <p:nvSpPr>
          <p:cNvPr id="43019" name="Text Box 18"/>
          <p:cNvSpPr txBox="1">
            <a:spLocks noChangeArrowheads="1"/>
          </p:cNvSpPr>
          <p:nvPr/>
        </p:nvSpPr>
        <p:spPr bwMode="auto">
          <a:xfrm>
            <a:off x="6384925" y="2319338"/>
            <a:ext cx="107473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     GoBotany</a:t>
            </a:r>
            <a:endParaRPr lang="et-EE" sz="1200"/>
          </a:p>
        </p:txBody>
      </p:sp>
      <p:sp>
        <p:nvSpPr>
          <p:cNvPr id="43020" name="Text Box 19"/>
          <p:cNvSpPr txBox="1">
            <a:spLocks noChangeArrowheads="1"/>
          </p:cNvSpPr>
          <p:nvPr/>
        </p:nvSpPr>
        <p:spPr bwMode="auto">
          <a:xfrm>
            <a:off x="6308725" y="4953000"/>
            <a:ext cx="12461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         GoBotany</a:t>
            </a:r>
            <a:endParaRPr lang="et-EE" sz="1200"/>
          </a:p>
        </p:txBody>
      </p:sp>
      <p:pic>
        <p:nvPicPr>
          <p:cNvPr id="43021" name="Picture 21" descr="Flowers: Hieracium paniculatum. ~ By Arthur Haines. ~ Copyright © 2012 Arthur Haines.&#10;"/>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953000" y="381000"/>
            <a:ext cx="2001838" cy="200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2" name="Text Box 22"/>
          <p:cNvSpPr txBox="1">
            <a:spLocks noChangeArrowheads="1"/>
          </p:cNvSpPr>
          <p:nvPr/>
        </p:nvSpPr>
        <p:spPr bwMode="auto">
          <a:xfrm>
            <a:off x="1447800" y="0"/>
            <a:ext cx="137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solidFill>
                  <a:srgbClr val="FFFF00"/>
                </a:solidFill>
              </a:rPr>
              <a:t>Wild lettuce</a:t>
            </a:r>
            <a:endParaRPr lang="et-EE" dirty="0">
              <a:solidFill>
                <a:srgbClr val="FFFF00"/>
              </a:solidFill>
            </a:endParaRPr>
          </a:p>
        </p:txBody>
      </p:sp>
      <p:sp>
        <p:nvSpPr>
          <p:cNvPr id="43023" name="Text Box 23"/>
          <p:cNvSpPr txBox="1">
            <a:spLocks noChangeArrowheads="1"/>
          </p:cNvSpPr>
          <p:nvPr/>
        </p:nvSpPr>
        <p:spPr bwMode="auto">
          <a:xfrm>
            <a:off x="5791200" y="-39688"/>
            <a:ext cx="2286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err="1">
                <a:solidFill>
                  <a:srgbClr val="FFFF00"/>
                </a:solidFill>
              </a:rPr>
              <a:t>Panicled</a:t>
            </a:r>
            <a:r>
              <a:rPr lang="en-US" dirty="0">
                <a:solidFill>
                  <a:srgbClr val="FFFF00"/>
                </a:solidFill>
              </a:rPr>
              <a:t> Hawkweed</a:t>
            </a:r>
            <a:endParaRPr lang="et-EE" dirty="0">
              <a:solidFill>
                <a:srgbClr val="FFFF00"/>
              </a:solidFill>
            </a:endParaRPr>
          </a:p>
        </p:txBody>
      </p:sp>
    </p:spTree>
    <p:extLst>
      <p:ext uri="{BB962C8B-B14F-4D97-AF65-F5344CB8AC3E}">
        <p14:creationId xmlns:p14="http://schemas.microsoft.com/office/powerpoint/2010/main" val="2587203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5562600"/>
            <a:ext cx="2031325" cy="1015663"/>
          </a:xfrm>
          <a:prstGeom prst="rect">
            <a:avLst/>
          </a:prstGeom>
          <a:noFill/>
        </p:spPr>
        <p:txBody>
          <a:bodyPr wrap="none" rtlCol="0">
            <a:spAutoFit/>
          </a:bodyPr>
          <a:lstStyle/>
          <a:p>
            <a:r>
              <a:rPr lang="en-US" sz="1200" u="sng" dirty="0" smtClean="0">
                <a:solidFill>
                  <a:schemeClr val="bg1"/>
                </a:solidFill>
              </a:rPr>
              <a:t>State      #     First         Latest</a:t>
            </a:r>
            <a:endParaRPr lang="en-US" sz="1200" dirty="0" smtClean="0">
              <a:solidFill>
                <a:schemeClr val="bg1"/>
              </a:solidFill>
            </a:endParaRPr>
          </a:p>
          <a:p>
            <a:r>
              <a:rPr lang="en-US" sz="1200" dirty="0" smtClean="0">
                <a:solidFill>
                  <a:schemeClr val="bg1"/>
                </a:solidFill>
              </a:rPr>
              <a:t>CT           0</a:t>
            </a:r>
          </a:p>
          <a:p>
            <a:r>
              <a:rPr lang="en-US" sz="1200" dirty="0" smtClean="0">
                <a:solidFill>
                  <a:schemeClr val="bg1"/>
                </a:solidFill>
              </a:rPr>
              <a:t>MA         1     1990</a:t>
            </a:r>
          </a:p>
          <a:p>
            <a:r>
              <a:rPr lang="en-US" sz="1200" dirty="0" smtClean="0">
                <a:solidFill>
                  <a:schemeClr val="bg1"/>
                </a:solidFill>
              </a:rPr>
              <a:t>NH          2     1966        2006</a:t>
            </a:r>
          </a:p>
          <a:p>
            <a:r>
              <a:rPr lang="en-US" sz="1200" dirty="0" smtClean="0">
                <a:solidFill>
                  <a:schemeClr val="bg1"/>
                </a:solidFill>
              </a:rPr>
              <a:t>VT           8     1979        2012	</a:t>
            </a:r>
            <a:endParaRPr lang="en-US" sz="1200" dirty="0">
              <a:solidFill>
                <a:schemeClr val="bg1"/>
              </a:solidFill>
            </a:endParaRPr>
          </a:p>
        </p:txBody>
      </p:sp>
      <p:pic>
        <p:nvPicPr>
          <p:cNvPr id="1843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53109"/>
            <a:ext cx="2995166"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69257" y="48491"/>
            <a:ext cx="2219325"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6"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71600" y="3253509"/>
            <a:ext cx="568518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352800" y="838200"/>
            <a:ext cx="3237423" cy="461665"/>
          </a:xfrm>
          <a:prstGeom prst="rect">
            <a:avLst/>
          </a:prstGeom>
          <a:noFill/>
        </p:spPr>
        <p:txBody>
          <a:bodyPr wrap="square" rtlCol="0">
            <a:spAutoFit/>
          </a:bodyPr>
          <a:lstStyle/>
          <a:p>
            <a:r>
              <a:rPr lang="en-US" sz="2400" dirty="0" err="1" smtClean="0"/>
              <a:t>Mycelis</a:t>
            </a:r>
            <a:r>
              <a:rPr lang="en-US" sz="2400" dirty="0" smtClean="0"/>
              <a:t> </a:t>
            </a:r>
            <a:r>
              <a:rPr lang="en-US" sz="2400" dirty="0" err="1" smtClean="0"/>
              <a:t>muralis</a:t>
            </a:r>
            <a:r>
              <a:rPr lang="en-US" sz="2400" dirty="0" smtClean="0"/>
              <a:t> maps</a:t>
            </a:r>
            <a:endParaRPr lang="en-US" sz="2400" dirty="0"/>
          </a:p>
        </p:txBody>
      </p:sp>
    </p:spTree>
    <p:extLst>
      <p:ext uri="{BB962C8B-B14F-4D97-AF65-F5344CB8AC3E}">
        <p14:creationId xmlns:p14="http://schemas.microsoft.com/office/powerpoint/2010/main" val="73726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50" name="Object 2"/>
          <p:cNvGraphicFramePr>
            <a:graphicFrameLocks noChangeAspect="1"/>
          </p:cNvGraphicFramePr>
          <p:nvPr/>
        </p:nvGraphicFramePr>
        <p:xfrm>
          <a:off x="2057400" y="990600"/>
          <a:ext cx="3244850" cy="3702050"/>
        </p:xfrm>
        <a:graphic>
          <a:graphicData uri="http://schemas.openxmlformats.org/presentationml/2006/ole">
            <mc:AlternateContent xmlns:mc="http://schemas.openxmlformats.org/markup-compatibility/2006">
              <mc:Choice xmlns:v="urn:schemas-microsoft-com:vml" Requires="v">
                <p:oleObj spid="_x0000_s2070" name="Photo Editor Photo" r:id="rId3" imgW="5342857" imgH="6095238" progId="">
                  <p:embed/>
                </p:oleObj>
              </mc:Choice>
              <mc:Fallback>
                <p:oleObj name="Photo Editor Photo" r:id="rId3" imgW="5342857" imgH="609523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990600"/>
                        <a:ext cx="3244850" cy="370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1" name="Object 3"/>
          <p:cNvGraphicFramePr>
            <a:graphicFrameLocks noChangeAspect="1"/>
          </p:cNvGraphicFramePr>
          <p:nvPr/>
        </p:nvGraphicFramePr>
        <p:xfrm>
          <a:off x="5486400" y="228600"/>
          <a:ext cx="3657600" cy="2438400"/>
        </p:xfrm>
        <a:graphic>
          <a:graphicData uri="http://schemas.openxmlformats.org/presentationml/2006/ole">
            <mc:AlternateContent xmlns:mc="http://schemas.openxmlformats.org/markup-compatibility/2006">
              <mc:Choice xmlns:v="urn:schemas-microsoft-com:vml" Requires="v">
                <p:oleObj spid="_x0000_s2071" name="Photo Editor Photo" r:id="rId5" imgW="3657143" imgH="2438095" progId="">
                  <p:embed/>
                </p:oleObj>
              </mc:Choice>
              <mc:Fallback>
                <p:oleObj name="Photo Editor Photo" r:id="rId5" imgW="3657143" imgH="2438095"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228600"/>
                        <a:ext cx="36576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2" name="Object 4"/>
          <p:cNvGraphicFramePr>
            <a:graphicFrameLocks noChangeAspect="1"/>
          </p:cNvGraphicFramePr>
          <p:nvPr/>
        </p:nvGraphicFramePr>
        <p:xfrm>
          <a:off x="0" y="1066800"/>
          <a:ext cx="1936750" cy="2895600"/>
        </p:xfrm>
        <a:graphic>
          <a:graphicData uri="http://schemas.openxmlformats.org/presentationml/2006/ole">
            <mc:AlternateContent xmlns:mc="http://schemas.openxmlformats.org/markup-compatibility/2006">
              <mc:Choice xmlns:v="urn:schemas-microsoft-com:vml" Requires="v">
                <p:oleObj spid="_x0000_s2072" name="Photo Editor Photo" r:id="rId7" imgW="4076190" imgH="6095238" progId="">
                  <p:embed/>
                </p:oleObj>
              </mc:Choice>
              <mc:Fallback>
                <p:oleObj name="Photo Editor Photo" r:id="rId7" imgW="4076190" imgH="6095238"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066800"/>
                        <a:ext cx="193675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3" name="Object 5"/>
          <p:cNvGraphicFramePr>
            <a:graphicFrameLocks noChangeAspect="1"/>
          </p:cNvGraphicFramePr>
          <p:nvPr/>
        </p:nvGraphicFramePr>
        <p:xfrm>
          <a:off x="5867400" y="2667000"/>
          <a:ext cx="2632075" cy="3984625"/>
        </p:xfrm>
        <a:graphic>
          <a:graphicData uri="http://schemas.openxmlformats.org/presentationml/2006/ole">
            <mc:AlternateContent xmlns:mc="http://schemas.openxmlformats.org/markup-compatibility/2006">
              <mc:Choice xmlns:v="urn:schemas-microsoft-com:vml" Requires="v">
                <p:oleObj spid="_x0000_s2073" name="Photo Editor Photo" r:id="rId9" imgW="4029637" imgH="6095238" progId="">
                  <p:embed/>
                </p:oleObj>
              </mc:Choice>
              <mc:Fallback>
                <p:oleObj name="Photo Editor Photo" r:id="rId9" imgW="4029637" imgH="6095238"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67400" y="2667000"/>
                        <a:ext cx="2632075" cy="398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8854" name="Rectangle 7"/>
          <p:cNvSpPr>
            <a:spLocks noGrp="1" noChangeArrowheads="1"/>
          </p:cNvSpPr>
          <p:nvPr>
            <p:ph type="title" idx="4294967295"/>
          </p:nvPr>
        </p:nvSpPr>
        <p:spPr>
          <a:xfrm>
            <a:off x="457200" y="0"/>
            <a:ext cx="5257800" cy="1066800"/>
          </a:xfrm>
        </p:spPr>
        <p:txBody>
          <a:bodyPr/>
          <a:lstStyle/>
          <a:p>
            <a:pPr eaLnBrk="1" hangingPunct="1"/>
            <a:r>
              <a:rPr lang="en-US" sz="2800" smtClean="0">
                <a:solidFill>
                  <a:srgbClr val="FFC000"/>
                </a:solidFill>
              </a:rPr>
              <a:t>Mile a minute vine    </a:t>
            </a:r>
            <a:br>
              <a:rPr lang="en-US" sz="2800" smtClean="0">
                <a:solidFill>
                  <a:srgbClr val="FFC000"/>
                </a:solidFill>
              </a:rPr>
            </a:br>
            <a:r>
              <a:rPr lang="en-US" sz="3200" smtClean="0">
                <a:solidFill>
                  <a:srgbClr val="FFC000"/>
                </a:solidFill>
              </a:rPr>
              <a:t>  </a:t>
            </a:r>
            <a:r>
              <a:rPr lang="en-US" sz="2800" smtClean="0">
                <a:solidFill>
                  <a:srgbClr val="FFC000"/>
                </a:solidFill>
              </a:rPr>
              <a:t>(</a:t>
            </a:r>
            <a:r>
              <a:rPr lang="en-US" sz="2800" i="1" smtClean="0">
                <a:solidFill>
                  <a:srgbClr val="FFC000"/>
                </a:solidFill>
              </a:rPr>
              <a:t>Persicaria perfoliata)</a:t>
            </a:r>
            <a:endParaRPr lang="en-US" sz="2800" smtClean="0">
              <a:solidFill>
                <a:srgbClr val="FFC000"/>
              </a:solidFill>
            </a:endParaRPr>
          </a:p>
        </p:txBody>
      </p:sp>
      <p:sp>
        <p:nvSpPr>
          <p:cNvPr id="78855" name="Text Box 8"/>
          <p:cNvSpPr txBox="1">
            <a:spLocks noChangeArrowheads="1"/>
          </p:cNvSpPr>
          <p:nvPr/>
        </p:nvSpPr>
        <p:spPr bwMode="auto">
          <a:xfrm>
            <a:off x="76200" y="4800600"/>
            <a:ext cx="57150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dirty="0"/>
              <a:t>Mile-a-minute is an annual herbaceous vine covered with </a:t>
            </a:r>
            <a:r>
              <a:rPr lang="en-US" sz="1200" dirty="0" smtClean="0"/>
              <a:t>barbs</a:t>
            </a:r>
            <a:r>
              <a:rPr lang="en-US" sz="1200" dirty="0"/>
              <a:t>. Its leaves are broadly triangular and long-</a:t>
            </a:r>
            <a:r>
              <a:rPr lang="en-US" sz="1200" dirty="0" err="1"/>
              <a:t>petioled</a:t>
            </a:r>
            <a:r>
              <a:rPr lang="en-US" sz="1200" dirty="0"/>
              <a:t>. The </a:t>
            </a:r>
            <a:r>
              <a:rPr lang="en-US" sz="1200" dirty="0" smtClean="0"/>
              <a:t>flowers are tiny, closed, greenish-white. The </a:t>
            </a:r>
            <a:r>
              <a:rPr lang="en-US" sz="1200" dirty="0"/>
              <a:t>berry-like fruits are deep blue when ripe. </a:t>
            </a:r>
            <a:r>
              <a:rPr lang="en-US" sz="1200" dirty="0" smtClean="0"/>
              <a:t>Flowers and fruits are </a:t>
            </a:r>
            <a:r>
              <a:rPr lang="en-US" sz="1200" dirty="0"/>
              <a:t>underlain by circular, leaf-like bracts that are pierced by the stem. Mile-a-minute climbs and scrambles over fields, thickets, and woodland edges, occurring in dry, moist, and wet soils.  It spreads very rapidly and forms massive infestations.  Former scientific name: </a:t>
            </a:r>
            <a:r>
              <a:rPr lang="en-US" sz="1200" i="1" dirty="0" err="1"/>
              <a:t>Polygonum</a:t>
            </a:r>
            <a:r>
              <a:rPr lang="en-US" sz="1200" i="1" dirty="0"/>
              <a:t> </a:t>
            </a:r>
            <a:r>
              <a:rPr lang="en-US" sz="1200" i="1" dirty="0" err="1"/>
              <a:t>perfoliatum</a:t>
            </a:r>
            <a:r>
              <a:rPr lang="en-US" sz="1200" dirty="0"/>
              <a:t>. </a:t>
            </a:r>
            <a:endParaRPr lang="et-EE" sz="1200" dirty="0"/>
          </a:p>
        </p:txBody>
      </p:sp>
      <p:sp>
        <p:nvSpPr>
          <p:cNvPr id="78856" name="Text Box 9"/>
          <p:cNvSpPr txBox="1">
            <a:spLocks noChangeArrowheads="1"/>
          </p:cNvSpPr>
          <p:nvPr/>
        </p:nvSpPr>
        <p:spPr bwMode="auto">
          <a:xfrm>
            <a:off x="212725" y="6662738"/>
            <a:ext cx="12001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Photos: IPANE</a:t>
            </a:r>
            <a:endParaRPr lang="et-EE" sz="1200"/>
          </a:p>
        </p:txBody>
      </p:sp>
    </p:spTree>
    <p:extLst>
      <p:ext uri="{BB962C8B-B14F-4D97-AF65-F5344CB8AC3E}">
        <p14:creationId xmlns:p14="http://schemas.microsoft.com/office/powerpoint/2010/main" val="2962106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a:xfrm>
            <a:off x="131763" y="0"/>
            <a:ext cx="6324600" cy="762000"/>
          </a:xfrm>
        </p:spPr>
        <p:txBody>
          <a:bodyPr/>
          <a:lstStyle/>
          <a:p>
            <a:pPr eaLnBrk="1" hangingPunct="1"/>
            <a:r>
              <a:rPr lang="en-US" sz="2800" dirty="0" smtClean="0"/>
              <a:t> </a:t>
            </a:r>
            <a:r>
              <a:rPr lang="en-US" sz="2800" dirty="0" smtClean="0">
                <a:solidFill>
                  <a:srgbClr val="FFC000"/>
                </a:solidFill>
              </a:rPr>
              <a:t>Mile-a-Minute</a:t>
            </a:r>
            <a:r>
              <a:rPr lang="en-US" sz="2800" dirty="0" smtClean="0"/>
              <a:t> and </a:t>
            </a:r>
            <a:r>
              <a:rPr lang="en-US" sz="2800" dirty="0" smtClean="0">
                <a:solidFill>
                  <a:srgbClr val="FFFF99"/>
                </a:solidFill>
              </a:rPr>
              <a:t>Look-a-Likes</a:t>
            </a:r>
            <a:endParaRPr lang="et-EE" sz="2800" dirty="0" smtClean="0">
              <a:solidFill>
                <a:srgbClr val="FFFF99"/>
              </a:solidFill>
            </a:endParaRPr>
          </a:p>
        </p:txBody>
      </p:sp>
      <p:pic>
        <p:nvPicPr>
          <p:cNvPr id="79875" name="Picture 7" descr="Leaves: Persicaria sagittata. ~ By Arthur Haines. ~ Copyright © 2012 Arthur Haines.&#1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18263" y="762000"/>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9" descr="Leaves: Persicaria arifolia. ~ By Glen Mittelhauser. ~ Copyright © 2012 Glen Mittelhauser.&#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40475" y="3700463"/>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Picture 11" descr="Leaves: Fallopia scandens. ~ By Donald Cameron. ~ Copyright © 2012 Donald Cameron.&#10;"/>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614738" y="762000"/>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15" descr="Plant form: Calystegia sepium. ~ By Glen Mittelhauser. ~ Copyright © 2012 Glen Mittelhauser.&#10;"/>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581400" y="3767138"/>
            <a:ext cx="2366963" cy="236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9" name="Picture 17" descr="Leaves: Persicaria perfoliata. ~ By Arthur Haines. ~ Copyright © 2012 Arthur Haines.&#10;"/>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85738" y="762000"/>
            <a:ext cx="2551112"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0" name="Text Box 18"/>
          <p:cNvSpPr txBox="1">
            <a:spLocks noChangeArrowheads="1"/>
          </p:cNvSpPr>
          <p:nvPr/>
        </p:nvSpPr>
        <p:spPr bwMode="auto">
          <a:xfrm>
            <a:off x="6613525" y="3038475"/>
            <a:ext cx="1905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99"/>
                </a:solidFill>
              </a:rPr>
              <a:t>Arrow-leaf tearthumb </a:t>
            </a:r>
          </a:p>
          <a:p>
            <a:pPr eaLnBrk="1" hangingPunct="1"/>
            <a:r>
              <a:rPr lang="en-US" sz="1400" i="1">
                <a:solidFill>
                  <a:srgbClr val="FFFF99"/>
                </a:solidFill>
              </a:rPr>
              <a:t>(Persicaria sagittata)</a:t>
            </a:r>
            <a:endParaRPr lang="et-EE" sz="1400" i="1">
              <a:solidFill>
                <a:srgbClr val="FFFF99"/>
              </a:solidFill>
            </a:endParaRPr>
          </a:p>
        </p:txBody>
      </p:sp>
      <p:sp>
        <p:nvSpPr>
          <p:cNvPr id="79881" name="Text Box 19"/>
          <p:cNvSpPr txBox="1">
            <a:spLocks noChangeArrowheads="1"/>
          </p:cNvSpPr>
          <p:nvPr/>
        </p:nvSpPr>
        <p:spPr bwMode="auto">
          <a:xfrm>
            <a:off x="6456363" y="5970588"/>
            <a:ext cx="20633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dirty="0" smtClean="0">
                <a:solidFill>
                  <a:srgbClr val="FFFF99"/>
                </a:solidFill>
              </a:rPr>
              <a:t>Halberd-leaf </a:t>
            </a:r>
            <a:r>
              <a:rPr lang="en-US" sz="1400" dirty="0" err="1">
                <a:solidFill>
                  <a:srgbClr val="FFFF99"/>
                </a:solidFill>
              </a:rPr>
              <a:t>tearthumb</a:t>
            </a:r>
            <a:r>
              <a:rPr lang="en-US" sz="1400" dirty="0">
                <a:solidFill>
                  <a:srgbClr val="FFFF99"/>
                </a:solidFill>
              </a:rPr>
              <a:t> </a:t>
            </a:r>
          </a:p>
          <a:p>
            <a:pPr eaLnBrk="1" hangingPunct="1"/>
            <a:r>
              <a:rPr lang="en-US" sz="1400" dirty="0">
                <a:solidFill>
                  <a:srgbClr val="FFFF99"/>
                </a:solidFill>
              </a:rPr>
              <a:t>(</a:t>
            </a:r>
            <a:r>
              <a:rPr lang="en-US" sz="1400" i="1" dirty="0" err="1">
                <a:solidFill>
                  <a:srgbClr val="FFFF99"/>
                </a:solidFill>
              </a:rPr>
              <a:t>Persicaria</a:t>
            </a:r>
            <a:r>
              <a:rPr lang="en-US" sz="1400" i="1" dirty="0">
                <a:solidFill>
                  <a:srgbClr val="FFFF99"/>
                </a:solidFill>
              </a:rPr>
              <a:t> </a:t>
            </a:r>
            <a:r>
              <a:rPr lang="en-US" sz="1400" i="1" dirty="0" err="1">
                <a:solidFill>
                  <a:srgbClr val="FFFF99"/>
                </a:solidFill>
              </a:rPr>
              <a:t>arifolia</a:t>
            </a:r>
            <a:r>
              <a:rPr lang="en-US" sz="1400" dirty="0">
                <a:solidFill>
                  <a:srgbClr val="FFFF99"/>
                </a:solidFill>
              </a:rPr>
              <a:t>)</a:t>
            </a:r>
            <a:endParaRPr lang="et-EE" sz="1400" dirty="0">
              <a:solidFill>
                <a:srgbClr val="FFFF99"/>
              </a:solidFill>
            </a:endParaRPr>
          </a:p>
        </p:txBody>
      </p:sp>
      <p:sp>
        <p:nvSpPr>
          <p:cNvPr id="79882" name="Text Box 20"/>
          <p:cNvSpPr txBox="1">
            <a:spLocks noChangeArrowheads="1"/>
          </p:cNvSpPr>
          <p:nvPr/>
        </p:nvSpPr>
        <p:spPr bwMode="auto">
          <a:xfrm>
            <a:off x="3717925" y="3054350"/>
            <a:ext cx="22161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99"/>
                </a:solidFill>
              </a:rPr>
              <a:t>Climbing false buckwheat</a:t>
            </a:r>
          </a:p>
          <a:p>
            <a:pPr eaLnBrk="1" hangingPunct="1"/>
            <a:r>
              <a:rPr lang="en-US" sz="1400">
                <a:solidFill>
                  <a:srgbClr val="FFFF99"/>
                </a:solidFill>
              </a:rPr>
              <a:t>(</a:t>
            </a:r>
            <a:r>
              <a:rPr lang="en-US" sz="1400" i="1">
                <a:solidFill>
                  <a:srgbClr val="FFFF99"/>
                </a:solidFill>
              </a:rPr>
              <a:t>Fallopia scandens</a:t>
            </a:r>
            <a:r>
              <a:rPr lang="en-US" sz="1400">
                <a:solidFill>
                  <a:srgbClr val="FFFF99"/>
                </a:solidFill>
              </a:rPr>
              <a:t>)</a:t>
            </a:r>
            <a:endParaRPr lang="et-EE" sz="1400">
              <a:solidFill>
                <a:srgbClr val="FFFF99"/>
              </a:solidFill>
            </a:endParaRPr>
          </a:p>
        </p:txBody>
      </p:sp>
      <p:sp>
        <p:nvSpPr>
          <p:cNvPr id="79883" name="Text Box 21"/>
          <p:cNvSpPr txBox="1">
            <a:spLocks noChangeArrowheads="1"/>
          </p:cNvSpPr>
          <p:nvPr/>
        </p:nvSpPr>
        <p:spPr bwMode="auto">
          <a:xfrm>
            <a:off x="3717925" y="6188075"/>
            <a:ext cx="1751013"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FF99"/>
                </a:solidFill>
              </a:rPr>
              <a:t>Hedge bindweed</a:t>
            </a:r>
          </a:p>
          <a:p>
            <a:pPr eaLnBrk="1" hangingPunct="1"/>
            <a:r>
              <a:rPr lang="en-US" sz="1400" i="1">
                <a:solidFill>
                  <a:srgbClr val="FFFF99"/>
                </a:solidFill>
              </a:rPr>
              <a:t>(Calystegia sepium)</a:t>
            </a:r>
            <a:endParaRPr lang="et-EE" sz="1400" i="1">
              <a:solidFill>
                <a:srgbClr val="FFFF99"/>
              </a:solidFill>
            </a:endParaRPr>
          </a:p>
        </p:txBody>
      </p:sp>
      <p:sp>
        <p:nvSpPr>
          <p:cNvPr id="79884" name="Text Box 22"/>
          <p:cNvSpPr txBox="1">
            <a:spLocks noChangeArrowheads="1"/>
          </p:cNvSpPr>
          <p:nvPr/>
        </p:nvSpPr>
        <p:spPr bwMode="auto">
          <a:xfrm>
            <a:off x="1020763" y="6229350"/>
            <a:ext cx="1257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solidFill>
                  <a:srgbClr val="FFC000"/>
                </a:solidFill>
              </a:rPr>
              <a:t>Mile-a-Minute</a:t>
            </a:r>
            <a:endParaRPr lang="et-EE" sz="1400">
              <a:solidFill>
                <a:srgbClr val="FFC000"/>
              </a:solidFill>
            </a:endParaRPr>
          </a:p>
        </p:txBody>
      </p:sp>
      <p:pic>
        <p:nvPicPr>
          <p:cNvPr id="79885" name="Picture 25" descr="mileaminute 1"/>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85738" y="3781425"/>
            <a:ext cx="2925762"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6" name="Text Box 26"/>
          <p:cNvSpPr txBox="1">
            <a:spLocks noChangeArrowheads="1"/>
          </p:cNvSpPr>
          <p:nvPr/>
        </p:nvSpPr>
        <p:spPr bwMode="auto">
          <a:xfrm>
            <a:off x="2085975" y="5708650"/>
            <a:ext cx="1003300"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a:t>Lisa Groves</a:t>
            </a:r>
            <a:endParaRPr lang="et-EE" sz="1200"/>
          </a:p>
        </p:txBody>
      </p:sp>
      <p:cxnSp>
        <p:nvCxnSpPr>
          <p:cNvPr id="3" name="Straight Connector 2"/>
          <p:cNvCxnSpPr/>
          <p:nvPr/>
        </p:nvCxnSpPr>
        <p:spPr>
          <a:xfrm>
            <a:off x="3276600" y="762000"/>
            <a:ext cx="76200" cy="594360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79888" name="Rectangle 1"/>
          <p:cNvSpPr>
            <a:spLocks noChangeArrowheads="1"/>
          </p:cNvSpPr>
          <p:nvPr/>
        </p:nvSpPr>
        <p:spPr bwMode="auto">
          <a:xfrm>
            <a:off x="3849688" y="2746375"/>
            <a:ext cx="20685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t>Donald Cameron/GoBotany</a:t>
            </a:r>
            <a:endParaRPr lang="et-EE" sz="1200"/>
          </a:p>
        </p:txBody>
      </p:sp>
      <p:sp>
        <p:nvSpPr>
          <p:cNvPr id="79889" name="Rectangle 18"/>
          <p:cNvSpPr>
            <a:spLocks noChangeArrowheads="1"/>
          </p:cNvSpPr>
          <p:nvPr/>
        </p:nvSpPr>
        <p:spPr bwMode="auto">
          <a:xfrm>
            <a:off x="3879850" y="5849938"/>
            <a:ext cx="21129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t>Glen Mittelhauser/GoBotany</a:t>
            </a:r>
            <a:endParaRPr lang="et-EE" sz="1200"/>
          </a:p>
        </p:txBody>
      </p:sp>
      <p:sp>
        <p:nvSpPr>
          <p:cNvPr id="79890" name="Rectangle 19"/>
          <p:cNvSpPr>
            <a:spLocks noChangeArrowheads="1"/>
          </p:cNvSpPr>
          <p:nvPr/>
        </p:nvSpPr>
        <p:spPr bwMode="auto">
          <a:xfrm>
            <a:off x="6846888" y="2741613"/>
            <a:ext cx="18478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t>Arthur Haines/GoBotany</a:t>
            </a:r>
            <a:endParaRPr lang="et-EE" sz="1200"/>
          </a:p>
        </p:txBody>
      </p:sp>
      <p:sp>
        <p:nvSpPr>
          <p:cNvPr id="79891" name="Rectangle 20"/>
          <p:cNvSpPr>
            <a:spLocks noChangeArrowheads="1"/>
          </p:cNvSpPr>
          <p:nvPr/>
        </p:nvSpPr>
        <p:spPr bwMode="auto">
          <a:xfrm>
            <a:off x="6499225" y="5686425"/>
            <a:ext cx="211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t>Glen Mittelhauser/GoBotany</a:t>
            </a:r>
            <a:endParaRPr lang="et-EE" sz="1200"/>
          </a:p>
        </p:txBody>
      </p:sp>
    </p:spTree>
    <p:extLst>
      <p:ext uri="{BB962C8B-B14F-4D97-AF65-F5344CB8AC3E}">
        <p14:creationId xmlns:p14="http://schemas.microsoft.com/office/powerpoint/2010/main" val="1686918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http://www.eddmaps.org/report/images/DSCN71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5576" y="-7786688"/>
            <a:ext cx="6095999"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029200" y="5105400"/>
            <a:ext cx="1855316" cy="1015663"/>
          </a:xfrm>
          <a:prstGeom prst="rect">
            <a:avLst/>
          </a:prstGeom>
          <a:noFill/>
        </p:spPr>
        <p:txBody>
          <a:bodyPr wrap="none" rtlCol="0">
            <a:spAutoFit/>
          </a:bodyPr>
          <a:lstStyle/>
          <a:p>
            <a:r>
              <a:rPr lang="en-US" sz="1200" u="sng" dirty="0" smtClean="0">
                <a:solidFill>
                  <a:schemeClr val="bg1"/>
                </a:solidFill>
              </a:rPr>
              <a:t>State     #     First        Latest</a:t>
            </a:r>
          </a:p>
          <a:p>
            <a:r>
              <a:rPr lang="en-US" sz="1200" dirty="0" smtClean="0">
                <a:solidFill>
                  <a:schemeClr val="bg1"/>
                </a:solidFill>
              </a:rPr>
              <a:t>CT          3     2004       2012</a:t>
            </a:r>
          </a:p>
          <a:p>
            <a:r>
              <a:rPr lang="en-US" sz="1200" dirty="0" smtClean="0">
                <a:solidFill>
                  <a:schemeClr val="bg1"/>
                </a:solidFill>
              </a:rPr>
              <a:t>MA        </a:t>
            </a:r>
            <a:r>
              <a:rPr lang="en-US" sz="1200" dirty="0">
                <a:solidFill>
                  <a:schemeClr val="bg1"/>
                </a:solidFill>
              </a:rPr>
              <a:t> </a:t>
            </a:r>
            <a:r>
              <a:rPr lang="en-US" sz="1200" dirty="0" smtClean="0">
                <a:solidFill>
                  <a:schemeClr val="bg1"/>
                </a:solidFill>
              </a:rPr>
              <a:t>2     2009</a:t>
            </a:r>
          </a:p>
          <a:p>
            <a:r>
              <a:rPr lang="en-US" sz="1200" dirty="0" smtClean="0">
                <a:solidFill>
                  <a:schemeClr val="bg1"/>
                </a:solidFill>
              </a:rPr>
              <a:t>NH          1     2011</a:t>
            </a:r>
          </a:p>
          <a:p>
            <a:r>
              <a:rPr lang="en-US" sz="1200" dirty="0" smtClean="0">
                <a:solidFill>
                  <a:schemeClr val="bg1"/>
                </a:solidFill>
              </a:rPr>
              <a:t>VT           0</a:t>
            </a:r>
            <a:endParaRPr lang="en-US" sz="1200" dirty="0">
              <a:solidFill>
                <a:schemeClr val="bg1"/>
              </a:solidFill>
            </a:endParaRPr>
          </a:p>
        </p:txBody>
      </p:sp>
      <p:pic>
        <p:nvPicPr>
          <p:cNvPr id="1945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5576" y="13855"/>
            <a:ext cx="3121997"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80018" y="62345"/>
            <a:ext cx="2105025"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3" name="Picture 7"/>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124200" y="3567112"/>
            <a:ext cx="3352800" cy="307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77574" y="762000"/>
            <a:ext cx="3054374" cy="400110"/>
          </a:xfrm>
          <a:prstGeom prst="rect">
            <a:avLst/>
          </a:prstGeom>
          <a:noFill/>
        </p:spPr>
        <p:txBody>
          <a:bodyPr wrap="square" rtlCol="0">
            <a:spAutoFit/>
          </a:bodyPr>
          <a:lstStyle/>
          <a:p>
            <a:r>
              <a:rPr lang="en-US" sz="2000" dirty="0" err="1" smtClean="0"/>
              <a:t>Persicaria</a:t>
            </a:r>
            <a:r>
              <a:rPr lang="en-US" sz="2000" dirty="0" smtClean="0"/>
              <a:t> </a:t>
            </a:r>
            <a:r>
              <a:rPr lang="en-US" sz="2000" dirty="0" err="1" smtClean="0"/>
              <a:t>perfoliata</a:t>
            </a:r>
            <a:r>
              <a:rPr lang="en-US" sz="2000" dirty="0" smtClean="0"/>
              <a:t> maps</a:t>
            </a:r>
            <a:endParaRPr lang="en-US" sz="2000" dirty="0"/>
          </a:p>
        </p:txBody>
      </p:sp>
    </p:spTree>
    <p:extLst>
      <p:ext uri="{BB962C8B-B14F-4D97-AF65-F5344CB8AC3E}">
        <p14:creationId xmlns:p14="http://schemas.microsoft.com/office/powerpoint/2010/main" val="2131384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Conservation\telliman\presentations\Invasive Presentations\powerpoint presentations\NENHC April 2013 rev. 04.04.13\MAMMapOct201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457200"/>
            <a:ext cx="10995235"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678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578225" y="2743200"/>
            <a:ext cx="69659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55299" name="Rectangle 3"/>
          <p:cNvSpPr>
            <a:spLocks noChangeArrowheads="1"/>
          </p:cNvSpPr>
          <p:nvPr/>
        </p:nvSpPr>
        <p:spPr bwMode="auto">
          <a:xfrm>
            <a:off x="3578225" y="2736850"/>
            <a:ext cx="69659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55300" name="Picture 4" descr="Download tiff image">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 y="4724400"/>
            <a:ext cx="27432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55301" name="Picture 5" descr="Download tiff image">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8600" y="0"/>
            <a:ext cx="3124200" cy="2343150"/>
          </a:xfrm>
          <a:prstGeom prst="rect">
            <a:avLst/>
          </a:prstGeom>
          <a:noFill/>
          <a:extLst>
            <a:ext uri="{909E8E84-426E-40DD-AFC4-6F175D3DCCD1}">
              <a14:hiddenFill xmlns:a14="http://schemas.microsoft.com/office/drawing/2010/main">
                <a:solidFill>
                  <a:srgbClr val="FFFFFF"/>
                </a:solidFill>
              </a14:hiddenFill>
            </a:ext>
          </a:extLst>
        </p:spPr>
      </p:pic>
      <p:sp>
        <p:nvSpPr>
          <p:cNvPr id="55302" name="Rectangle 6"/>
          <p:cNvSpPr>
            <a:spLocks noChangeArrowheads="1"/>
          </p:cNvSpPr>
          <p:nvPr/>
        </p:nvSpPr>
        <p:spPr bwMode="auto">
          <a:xfrm>
            <a:off x="3578225" y="2736850"/>
            <a:ext cx="69659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55303" name="Picture 7" descr="Download tiff image">
            <a:hlinkClick r:id="rId6"/>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04800" y="2590800"/>
            <a:ext cx="251460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55304" name="Picture 8" descr="RUBPHST"/>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10000" y="762000"/>
            <a:ext cx="4783138" cy="3349625"/>
          </a:xfrm>
          <a:prstGeom prst="rect">
            <a:avLst/>
          </a:prstGeom>
          <a:noFill/>
          <a:extLst>
            <a:ext uri="{909E8E84-426E-40DD-AFC4-6F175D3DCCD1}">
              <a14:hiddenFill xmlns:a14="http://schemas.microsoft.com/office/drawing/2010/main">
                <a:solidFill>
                  <a:srgbClr val="FFFFFF"/>
                </a:solidFill>
              </a14:hiddenFill>
            </a:ext>
          </a:extLst>
        </p:spPr>
      </p:pic>
      <p:sp>
        <p:nvSpPr>
          <p:cNvPr id="55305" name="Text Box 9"/>
          <p:cNvSpPr txBox="1">
            <a:spLocks noChangeArrowheads="1"/>
          </p:cNvSpPr>
          <p:nvPr/>
        </p:nvSpPr>
        <p:spPr bwMode="auto">
          <a:xfrm>
            <a:off x="3124200" y="4419600"/>
            <a:ext cx="3352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200" dirty="0" err="1">
                <a:latin typeface="Arial" panose="020B0604020202020204" pitchFamily="34" charset="0"/>
                <a:cs typeface="Arial" panose="020B0604020202020204" pitchFamily="34" charset="0"/>
              </a:rPr>
              <a:t>Wineberry</a:t>
            </a:r>
            <a:r>
              <a:rPr lang="en-US" sz="1200" dirty="0">
                <a:latin typeface="Arial" panose="020B0604020202020204" pitchFamily="34" charset="0"/>
                <a:cs typeface="Arial" panose="020B0604020202020204" pitchFamily="34" charset="0"/>
              </a:rPr>
              <a:t> has a bristly stem with longer, straight thorns intermingled between the glandular bristles. The leaves are three-parted, with the terminal leaflet longer and wider than the two side leaflets. The leaves are whitened underneath. The fruit is very sweet.  </a:t>
            </a:r>
            <a:r>
              <a:rPr lang="en-US" sz="1200" dirty="0" err="1">
                <a:latin typeface="Arial" panose="020B0604020202020204" pitchFamily="34" charset="0"/>
                <a:cs typeface="Arial" panose="020B0604020202020204" pitchFamily="34" charset="0"/>
              </a:rPr>
              <a:t>Wineberry</a:t>
            </a:r>
            <a:r>
              <a:rPr lang="en-US" sz="1200" dirty="0">
                <a:latin typeface="Arial" panose="020B0604020202020204" pitchFamily="34" charset="0"/>
                <a:cs typeface="Arial" panose="020B0604020202020204" pitchFamily="34" charset="0"/>
              </a:rPr>
              <a:t> grows in old fields, thickets, and open woodlands. </a:t>
            </a:r>
          </a:p>
        </p:txBody>
      </p:sp>
      <p:sp>
        <p:nvSpPr>
          <p:cNvPr id="55306" name="Rectangle 10"/>
          <p:cNvSpPr>
            <a:spLocks noChangeArrowheads="1"/>
          </p:cNvSpPr>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sz="4400">
              <a:solidFill>
                <a:schemeClr val="bg1"/>
              </a:solidFill>
            </a:endParaRPr>
          </a:p>
        </p:txBody>
      </p:sp>
      <p:sp>
        <p:nvSpPr>
          <p:cNvPr id="55307" name="Rectangle 11"/>
          <p:cNvSpPr>
            <a:spLocks noGrp="1" noChangeArrowheads="1"/>
          </p:cNvSpPr>
          <p:nvPr>
            <p:ph type="title" idx="4294967295"/>
          </p:nvPr>
        </p:nvSpPr>
        <p:spPr>
          <a:xfrm>
            <a:off x="2209800" y="152400"/>
            <a:ext cx="5105400" cy="762000"/>
          </a:xfrm>
        </p:spPr>
        <p:txBody>
          <a:bodyPr>
            <a:normAutofit fontScale="90000"/>
          </a:bodyPr>
          <a:lstStyle/>
          <a:p>
            <a:r>
              <a:rPr lang="en-US" sz="2700" dirty="0" err="1">
                <a:solidFill>
                  <a:srgbClr val="FFC000"/>
                </a:solidFill>
                <a:latin typeface="Arial" pitchFamily="34" charset="0"/>
                <a:cs typeface="Arial" pitchFamily="34" charset="0"/>
              </a:rPr>
              <a:t>Wineberry</a:t>
            </a:r>
            <a:r>
              <a:rPr lang="en-US" sz="2400" i="1" dirty="0">
                <a:solidFill>
                  <a:srgbClr val="FFC000"/>
                </a:solidFill>
              </a:rPr>
              <a:t> </a:t>
            </a:r>
            <a:br>
              <a:rPr lang="en-US" sz="2400" i="1" dirty="0">
                <a:solidFill>
                  <a:srgbClr val="FFC000"/>
                </a:solidFill>
              </a:rPr>
            </a:br>
            <a:r>
              <a:rPr lang="en-US" sz="2700" i="1" dirty="0">
                <a:solidFill>
                  <a:srgbClr val="FFC000"/>
                </a:solidFill>
              </a:rPr>
              <a:t>(</a:t>
            </a:r>
            <a:r>
              <a:rPr lang="en-US" sz="2700" i="1" dirty="0" err="1">
                <a:solidFill>
                  <a:srgbClr val="FFC000"/>
                </a:solidFill>
              </a:rPr>
              <a:t>Rubus</a:t>
            </a:r>
            <a:r>
              <a:rPr lang="en-US" sz="2700" i="1" dirty="0">
                <a:solidFill>
                  <a:srgbClr val="FFC000"/>
                </a:solidFill>
              </a:rPr>
              <a:t> </a:t>
            </a:r>
            <a:r>
              <a:rPr lang="en-US" sz="2700" i="1" dirty="0" err="1" smtClean="0">
                <a:solidFill>
                  <a:srgbClr val="FFC000"/>
                </a:solidFill>
              </a:rPr>
              <a:t>phoenicolasius</a:t>
            </a:r>
            <a:r>
              <a:rPr lang="en-US" sz="2700" dirty="0" smtClean="0">
                <a:solidFill>
                  <a:srgbClr val="FFC000"/>
                </a:solidFill>
              </a:rPr>
              <a:t>)</a:t>
            </a:r>
            <a:r>
              <a:rPr lang="en-US" sz="2700" dirty="0">
                <a:solidFill>
                  <a:srgbClr val="FFC000"/>
                </a:solidFill>
              </a:rPr>
              <a:t/>
            </a:r>
            <a:br>
              <a:rPr lang="en-US" sz="2700" dirty="0">
                <a:solidFill>
                  <a:srgbClr val="FFC000"/>
                </a:solidFill>
              </a:rPr>
            </a:br>
            <a:r>
              <a:rPr lang="en-US" sz="2400" dirty="0">
                <a:solidFill>
                  <a:schemeClr val="bg1"/>
                </a:solidFill>
              </a:rPr>
              <a:t>	</a:t>
            </a:r>
          </a:p>
        </p:txBody>
      </p:sp>
      <p:sp>
        <p:nvSpPr>
          <p:cNvPr id="55308" name="Text Box 12"/>
          <p:cNvSpPr txBox="1">
            <a:spLocks noChangeArrowheads="1"/>
          </p:cNvSpPr>
          <p:nvPr/>
        </p:nvSpPr>
        <p:spPr bwMode="auto">
          <a:xfrm>
            <a:off x="3886200" y="6510338"/>
            <a:ext cx="12192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200" dirty="0">
                <a:latin typeface="Arial" pitchFamily="34" charset="0"/>
                <a:cs typeface="Arial" pitchFamily="34" charset="0"/>
              </a:rPr>
              <a:t>Photos: IPANE</a:t>
            </a:r>
          </a:p>
        </p:txBody>
      </p:sp>
      <p:pic>
        <p:nvPicPr>
          <p:cNvPr id="55309" name="Picture 13" descr="uconn_ipane_rubusphoen_05a"/>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477000" y="4191000"/>
            <a:ext cx="1901825" cy="253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94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305">
                                            <p:txEl>
                                              <p:pRg st="0" end="0"/>
                                            </p:txEl>
                                          </p:spTgt>
                                        </p:tgtEl>
                                        <p:attrNameLst>
                                          <p:attrName>style.visibility</p:attrName>
                                        </p:attrNameLst>
                                      </p:cBhvr>
                                      <p:to>
                                        <p:strVal val="visible"/>
                                      </p:to>
                                    </p:set>
                                    <p:animEffect transition="in" filter="wipe(left)">
                                      <p:cBhvr>
                                        <p:cTn id="7" dur="500"/>
                                        <p:tgtEl>
                                          <p:spTgt spid="553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5"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Leaves: Rubus allegheniensis. ~ By Arthur Haines. ~ Copyright © 2012 Arthur Haines.&#1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 y="76200"/>
            <a:ext cx="3200400" cy="3200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 y="2974480"/>
            <a:ext cx="2286000" cy="276999"/>
          </a:xfrm>
          <a:prstGeom prst="rect">
            <a:avLst/>
          </a:prstGeom>
          <a:noFill/>
        </p:spPr>
        <p:txBody>
          <a:bodyPr wrap="square" rtlCol="0">
            <a:spAutoFit/>
          </a:bodyPr>
          <a:lstStyle/>
          <a:p>
            <a:r>
              <a:rPr lang="en-US" sz="1200" dirty="0" smtClean="0">
                <a:latin typeface="Arial" pitchFamily="34" charset="0"/>
                <a:cs typeface="Arial" pitchFamily="34" charset="0"/>
              </a:rPr>
              <a:t>Arthur Haines/</a:t>
            </a:r>
            <a:r>
              <a:rPr lang="en-US" sz="1200" dirty="0" err="1" smtClean="0">
                <a:latin typeface="Arial" pitchFamily="34" charset="0"/>
                <a:cs typeface="Arial" pitchFamily="34" charset="0"/>
              </a:rPr>
              <a:t>GoBotany</a:t>
            </a:r>
            <a:endParaRPr lang="en-US" sz="1200" dirty="0">
              <a:latin typeface="Arial" pitchFamily="34" charset="0"/>
              <a:cs typeface="Arial" pitchFamily="34" charset="0"/>
            </a:endParaRPr>
          </a:p>
        </p:txBody>
      </p:sp>
      <p:pic>
        <p:nvPicPr>
          <p:cNvPr id="10244" name="Picture 4" descr="http://newfs.s3.amazonaws.com/taxon-images-1000s1000/Rosaceae/rubus-idaeus-le-rboutwell.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30406" y="3522108"/>
            <a:ext cx="4908593" cy="3200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029200" y="6400800"/>
            <a:ext cx="2209800" cy="276999"/>
          </a:xfrm>
          <a:prstGeom prst="rect">
            <a:avLst/>
          </a:prstGeom>
          <a:noFill/>
        </p:spPr>
        <p:txBody>
          <a:bodyPr wrap="square" rtlCol="0">
            <a:spAutoFit/>
          </a:bodyPr>
          <a:lstStyle/>
          <a:p>
            <a:r>
              <a:rPr lang="en-US" sz="1200" dirty="0" smtClean="0">
                <a:latin typeface="Arial" pitchFamily="34" charset="0"/>
                <a:cs typeface="Arial" pitchFamily="34" charset="0"/>
              </a:rPr>
              <a:t>Boot </a:t>
            </a:r>
            <a:r>
              <a:rPr lang="en-US" sz="1200" dirty="0" err="1" smtClean="0">
                <a:latin typeface="Arial" pitchFamily="34" charset="0"/>
                <a:cs typeface="Arial" pitchFamily="34" charset="0"/>
              </a:rPr>
              <a:t>Boutwell</a:t>
            </a:r>
            <a:r>
              <a:rPr lang="en-US" sz="1200" dirty="0" smtClean="0">
                <a:latin typeface="Arial" pitchFamily="34" charset="0"/>
                <a:cs typeface="Arial" pitchFamily="34" charset="0"/>
              </a:rPr>
              <a:t>/</a:t>
            </a:r>
            <a:r>
              <a:rPr lang="en-US" sz="1200" dirty="0" err="1" smtClean="0">
                <a:latin typeface="Arial" pitchFamily="34" charset="0"/>
                <a:cs typeface="Arial" pitchFamily="34" charset="0"/>
              </a:rPr>
              <a:t>GoBotany</a:t>
            </a:r>
            <a:endParaRPr lang="en-US" sz="1200" dirty="0">
              <a:latin typeface="Arial" pitchFamily="34" charset="0"/>
              <a:cs typeface="Arial" pitchFamily="34" charset="0"/>
            </a:endParaRPr>
          </a:p>
        </p:txBody>
      </p:sp>
      <p:pic>
        <p:nvPicPr>
          <p:cNvPr id="6" name="Picture 7" descr="Download tiff image">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47785" y="304800"/>
            <a:ext cx="3657600" cy="2743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19600" y="3657600"/>
            <a:ext cx="3200400" cy="338554"/>
          </a:xfrm>
          <a:prstGeom prst="rect">
            <a:avLst/>
          </a:prstGeom>
          <a:noFill/>
        </p:spPr>
        <p:txBody>
          <a:bodyPr wrap="square" rtlCol="0">
            <a:spAutoFit/>
          </a:bodyPr>
          <a:lstStyle/>
          <a:p>
            <a:r>
              <a:rPr lang="en-US" sz="1600" dirty="0" smtClean="0">
                <a:solidFill>
                  <a:srgbClr val="FFFF00"/>
                </a:solidFill>
              </a:rPr>
              <a:t>Red raspberry –</a:t>
            </a:r>
            <a:r>
              <a:rPr lang="en-US" sz="1600" i="1" dirty="0" err="1" smtClean="0">
                <a:solidFill>
                  <a:srgbClr val="FFFF00"/>
                </a:solidFill>
              </a:rPr>
              <a:t>Rubus</a:t>
            </a:r>
            <a:r>
              <a:rPr lang="en-US" sz="1600" i="1" dirty="0" smtClean="0">
                <a:solidFill>
                  <a:srgbClr val="FFFF00"/>
                </a:solidFill>
              </a:rPr>
              <a:t> </a:t>
            </a:r>
            <a:r>
              <a:rPr lang="en-US" sz="1600" i="1" dirty="0" err="1" smtClean="0">
                <a:solidFill>
                  <a:srgbClr val="FFFF00"/>
                </a:solidFill>
              </a:rPr>
              <a:t>idaeus</a:t>
            </a:r>
            <a:endParaRPr lang="en-US" sz="1600" i="1" dirty="0">
              <a:solidFill>
                <a:srgbClr val="FFFF00"/>
              </a:solidFill>
            </a:endParaRPr>
          </a:p>
        </p:txBody>
      </p:sp>
      <p:sp>
        <p:nvSpPr>
          <p:cNvPr id="5" name="TextBox 4"/>
          <p:cNvSpPr txBox="1"/>
          <p:nvPr/>
        </p:nvSpPr>
        <p:spPr>
          <a:xfrm>
            <a:off x="76200" y="85725"/>
            <a:ext cx="3810000" cy="338554"/>
          </a:xfrm>
          <a:prstGeom prst="rect">
            <a:avLst/>
          </a:prstGeom>
          <a:noFill/>
        </p:spPr>
        <p:txBody>
          <a:bodyPr wrap="square" rtlCol="0">
            <a:spAutoFit/>
          </a:bodyPr>
          <a:lstStyle/>
          <a:p>
            <a:r>
              <a:rPr lang="en-US" sz="1600" dirty="0" smtClean="0">
                <a:solidFill>
                  <a:srgbClr val="FFFF00"/>
                </a:solidFill>
              </a:rPr>
              <a:t>Allegheny Blackberry- </a:t>
            </a:r>
            <a:r>
              <a:rPr lang="en-US" sz="1600" i="1" dirty="0" err="1" smtClean="0">
                <a:solidFill>
                  <a:srgbClr val="FFFF00"/>
                </a:solidFill>
              </a:rPr>
              <a:t>Rubus</a:t>
            </a:r>
            <a:r>
              <a:rPr lang="en-US" sz="1600" i="1" dirty="0" smtClean="0">
                <a:solidFill>
                  <a:srgbClr val="FFFF00"/>
                </a:solidFill>
              </a:rPr>
              <a:t> </a:t>
            </a:r>
            <a:r>
              <a:rPr lang="en-US" sz="1600" i="1" dirty="0" err="1" smtClean="0">
                <a:solidFill>
                  <a:srgbClr val="FFFF00"/>
                </a:solidFill>
              </a:rPr>
              <a:t>allegheniensis</a:t>
            </a:r>
            <a:endParaRPr lang="en-US" sz="1600" i="1" dirty="0">
              <a:solidFill>
                <a:srgbClr val="FFFF00"/>
              </a:solidFill>
            </a:endParaRPr>
          </a:p>
        </p:txBody>
      </p:sp>
      <p:sp>
        <p:nvSpPr>
          <p:cNvPr id="7" name="TextBox 6"/>
          <p:cNvSpPr txBox="1"/>
          <p:nvPr/>
        </p:nvSpPr>
        <p:spPr>
          <a:xfrm>
            <a:off x="76200" y="3579258"/>
            <a:ext cx="2109268" cy="1200329"/>
          </a:xfrm>
          <a:prstGeom prst="rect">
            <a:avLst/>
          </a:prstGeom>
          <a:noFill/>
        </p:spPr>
        <p:txBody>
          <a:bodyPr wrap="square" rtlCol="0">
            <a:spAutoFit/>
          </a:bodyPr>
          <a:lstStyle/>
          <a:p>
            <a:r>
              <a:rPr lang="en-US" sz="1200" u="sng" dirty="0" smtClean="0"/>
              <a:t>Allegheny blackberry</a:t>
            </a:r>
            <a:r>
              <a:rPr lang="en-US" sz="1200" dirty="0" smtClean="0"/>
              <a:t>:  Compound leaf with 5 leaflets. Leaves green on both sides.   Terminal leaflet larger than laterals, but same shape.  Spines stout, with broad base.</a:t>
            </a:r>
            <a:endParaRPr lang="en-US" sz="1200" dirty="0"/>
          </a:p>
        </p:txBody>
      </p:sp>
      <p:sp>
        <p:nvSpPr>
          <p:cNvPr id="8" name="TextBox 7"/>
          <p:cNvSpPr txBox="1"/>
          <p:nvPr/>
        </p:nvSpPr>
        <p:spPr>
          <a:xfrm rot="10800000" flipV="1">
            <a:off x="7239000" y="3599053"/>
            <a:ext cx="1936254" cy="1200329"/>
          </a:xfrm>
          <a:prstGeom prst="rect">
            <a:avLst/>
          </a:prstGeom>
          <a:noFill/>
        </p:spPr>
        <p:txBody>
          <a:bodyPr wrap="square" rtlCol="0">
            <a:spAutoFit/>
          </a:bodyPr>
          <a:lstStyle/>
          <a:p>
            <a:r>
              <a:rPr lang="en-US" sz="1200" u="sng" dirty="0" smtClean="0"/>
              <a:t>Red raspberry</a:t>
            </a:r>
            <a:r>
              <a:rPr lang="en-US" sz="1200" dirty="0" smtClean="0"/>
              <a:t>: Compound leaf with 5 leaflets.  Leaves green above, whitened underneath.   Leaflets all of approximately same size and shape. </a:t>
            </a:r>
            <a:endParaRPr lang="en-US" sz="1200" dirty="0"/>
          </a:p>
        </p:txBody>
      </p:sp>
    </p:spTree>
    <p:extLst>
      <p:ext uri="{BB962C8B-B14F-4D97-AF65-F5344CB8AC3E}">
        <p14:creationId xmlns:p14="http://schemas.microsoft.com/office/powerpoint/2010/main" val="3455250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265896" y="257175"/>
            <a:ext cx="2171700"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91588" y="152400"/>
            <a:ext cx="3205725" cy="830997"/>
          </a:xfrm>
          <a:prstGeom prst="rect">
            <a:avLst/>
          </a:prstGeom>
          <a:noFill/>
        </p:spPr>
        <p:txBody>
          <a:bodyPr wrap="square" rtlCol="0">
            <a:spAutoFit/>
          </a:bodyPr>
          <a:lstStyle/>
          <a:p>
            <a:pPr algn="ctr"/>
            <a:r>
              <a:rPr lang="en-US" sz="2400" dirty="0" smtClean="0">
                <a:solidFill>
                  <a:srgbClr val="FFFF00"/>
                </a:solidFill>
              </a:rPr>
              <a:t>   Maps of </a:t>
            </a:r>
            <a:r>
              <a:rPr lang="en-US" sz="2400" dirty="0" err="1" smtClean="0">
                <a:solidFill>
                  <a:srgbClr val="FFFF00"/>
                </a:solidFill>
              </a:rPr>
              <a:t>Rubus</a:t>
            </a:r>
            <a:r>
              <a:rPr lang="en-US" sz="2400" dirty="0" smtClean="0">
                <a:solidFill>
                  <a:srgbClr val="FFFF00"/>
                </a:solidFill>
              </a:rPr>
              <a:t>                      </a:t>
            </a:r>
            <a:r>
              <a:rPr lang="en-US" sz="2400" dirty="0" err="1" smtClean="0">
                <a:solidFill>
                  <a:srgbClr val="FFFF00"/>
                </a:solidFill>
              </a:rPr>
              <a:t>phoenicolasius</a:t>
            </a:r>
            <a:endParaRPr lang="en-US" sz="2400" dirty="0">
              <a:solidFill>
                <a:srgbClr val="FFFF00"/>
              </a:solidFill>
            </a:endParaRPr>
          </a:p>
        </p:txBody>
      </p:sp>
      <p:pic>
        <p:nvPicPr>
          <p:cNvPr id="9220"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852" y="152400"/>
            <a:ext cx="333622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62199" y="3886200"/>
            <a:ext cx="4989547"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1240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p:txBody>
          <a:bodyPr/>
          <a:lstStyle/>
          <a:p>
            <a:pPr eaLnBrk="1" hangingPunct="1"/>
            <a:endParaRPr lang="en-US" altLang="en-US" smtClean="0"/>
          </a:p>
        </p:txBody>
      </p:sp>
      <p:pic>
        <p:nvPicPr>
          <p:cNvPr id="64515" name="Picture 3" descr="Download tiff image">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71950" y="3352800"/>
            <a:ext cx="4972050"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4" descr="Download tiff imag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05400" y="0"/>
            <a:ext cx="3802063"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5" descr="Download tiff image">
            <a:hlinkClick r:id="rId5"/>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7200" y="1371600"/>
            <a:ext cx="3830638"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8" name="Rectangle 6"/>
          <p:cNvSpPr>
            <a:spLocks noGrp="1" noChangeArrowheads="1"/>
          </p:cNvSpPr>
          <p:nvPr>
            <p:ph type="title"/>
          </p:nvPr>
        </p:nvSpPr>
        <p:spPr>
          <a:xfrm>
            <a:off x="0" y="304800"/>
            <a:ext cx="5029200" cy="762000"/>
          </a:xfrm>
        </p:spPr>
        <p:txBody>
          <a:bodyPr>
            <a:normAutofit fontScale="90000"/>
          </a:bodyPr>
          <a:lstStyle/>
          <a:p>
            <a:pPr eaLnBrk="1" hangingPunct="1"/>
            <a:r>
              <a:rPr lang="en-US" altLang="en-US" sz="2800" smtClean="0">
                <a:solidFill>
                  <a:schemeClr val="tx1"/>
                </a:solidFill>
              </a:rPr>
              <a:t>Kudzu</a:t>
            </a:r>
            <a:r>
              <a:rPr lang="en-US" altLang="en-US" sz="2800" i="1" smtClean="0">
                <a:solidFill>
                  <a:schemeClr val="tx1"/>
                </a:solidFill>
              </a:rPr>
              <a:t> (Pueraria montana</a:t>
            </a:r>
            <a:r>
              <a:rPr lang="en-US" altLang="en-US" sz="2800" smtClean="0">
                <a:solidFill>
                  <a:schemeClr val="tx1"/>
                </a:solidFill>
              </a:rPr>
              <a:t> var. </a:t>
            </a:r>
            <a:r>
              <a:rPr lang="en-US" altLang="en-US" sz="2800" i="1" smtClean="0">
                <a:solidFill>
                  <a:schemeClr val="tx1"/>
                </a:solidFill>
              </a:rPr>
              <a:t>lobata</a:t>
            </a:r>
            <a:r>
              <a:rPr lang="en-US" altLang="en-US" sz="2800" smtClean="0">
                <a:solidFill>
                  <a:schemeClr val="tx1"/>
                </a:solidFill>
              </a:rPr>
              <a:t>)</a:t>
            </a:r>
          </a:p>
        </p:txBody>
      </p:sp>
      <p:sp>
        <p:nvSpPr>
          <p:cNvPr id="64519" name="Text Box 8"/>
          <p:cNvSpPr txBox="1">
            <a:spLocks noChangeArrowheads="1"/>
          </p:cNvSpPr>
          <p:nvPr/>
        </p:nvSpPr>
        <p:spPr bwMode="auto">
          <a:xfrm>
            <a:off x="381000" y="5486400"/>
            <a:ext cx="3733800"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n-US" sz="1400"/>
              <a:t>Kudzu is a woody vine that can reach 60 feet in height, climbing up trees and smothering thickets and meadows.  It has a large, rounded, three-parted leaf.  Flowers are arranged in a purple spike, which develop into hairy pods up to 8 inches in length. </a:t>
            </a:r>
            <a:endParaRPr lang="et-EE" altLang="en-US" sz="1400"/>
          </a:p>
        </p:txBody>
      </p:sp>
      <p:sp>
        <p:nvSpPr>
          <p:cNvPr id="64520" name="Text Box 9"/>
          <p:cNvSpPr txBox="1">
            <a:spLocks noChangeArrowheads="1"/>
          </p:cNvSpPr>
          <p:nvPr/>
        </p:nvSpPr>
        <p:spPr bwMode="auto">
          <a:xfrm>
            <a:off x="5927725" y="6662738"/>
            <a:ext cx="12001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n-US" sz="1200"/>
              <a:t>Photos: IPANE</a:t>
            </a:r>
            <a:endParaRPr lang="et-EE" altLang="en-US" sz="1200"/>
          </a:p>
        </p:txBody>
      </p:sp>
    </p:spTree>
    <p:extLst>
      <p:ext uri="{BB962C8B-B14F-4D97-AF65-F5344CB8AC3E}">
        <p14:creationId xmlns:p14="http://schemas.microsoft.com/office/powerpoint/2010/main" val="901993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4" descr="kudzu 11"/>
          <p:cNvPicPr>
            <a:picLocks noGrp="1" noChangeAspect="1" noChangeArrowheads="1"/>
          </p:cNvPicPr>
          <p:nvPr>
            <p:ph type="body" idx="4294967295"/>
          </p:nvPr>
        </p:nvPicPr>
        <p:blipFill>
          <a:blip r:embed="rId2" cstate="email">
            <a:extLst>
              <a:ext uri="{28A0092B-C50C-407E-A947-70E740481C1C}">
                <a14:useLocalDpi xmlns:a14="http://schemas.microsoft.com/office/drawing/2010/main"/>
              </a:ext>
            </a:extLst>
          </a:blip>
          <a:srcRect/>
          <a:stretch>
            <a:fillRect/>
          </a:stretch>
        </p:blipFill>
        <p:spPr>
          <a:xfrm>
            <a:off x="0" y="2438400"/>
            <a:ext cx="4689475" cy="3517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5539" name="Picture 5" descr="MarthasVineyardKudzuDSC02399s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95800" y="2438400"/>
            <a:ext cx="4648200"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Text Box 6"/>
          <p:cNvSpPr txBox="1">
            <a:spLocks noChangeArrowheads="1"/>
          </p:cNvSpPr>
          <p:nvPr/>
        </p:nvSpPr>
        <p:spPr bwMode="auto">
          <a:xfrm>
            <a:off x="609600" y="5943600"/>
            <a:ext cx="85344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n-US" sz="1400"/>
              <a:t>Kudzu infestations in Needham (lower left) and Martha’s Vineyard (lower right), MA.  There is no other plant like it: big 3-parted leaf , high-climbing habit, purple flowers, large hairy pods.  However, note groundnut (</a:t>
            </a:r>
            <a:r>
              <a:rPr lang="en-US" altLang="en-US" sz="1400" i="1"/>
              <a:t>Apios americana</a:t>
            </a:r>
            <a:r>
              <a:rPr lang="en-US" altLang="en-US" sz="1400"/>
              <a:t>) and round-leaf tick-trefoil (</a:t>
            </a:r>
            <a:r>
              <a:rPr lang="en-US" altLang="en-US" sz="1400" i="1"/>
              <a:t>Desmodium rotundifolium</a:t>
            </a:r>
            <a:r>
              <a:rPr lang="en-US" altLang="en-US" sz="1400"/>
              <a:t>).</a:t>
            </a:r>
            <a:r>
              <a:rPr lang="en-US" altLang="en-US" sz="1800"/>
              <a:t> </a:t>
            </a:r>
            <a:r>
              <a:rPr lang="en-US" altLang="en-US" sz="1400"/>
              <a:t>Upper photos: GoBotany. </a:t>
            </a:r>
            <a:endParaRPr lang="et-EE" altLang="en-US" sz="1400"/>
          </a:p>
        </p:txBody>
      </p:sp>
      <p:pic>
        <p:nvPicPr>
          <p:cNvPr id="65541" name="Picture 8" descr="Leaves: Desmodium rotundifolium. ~ By Frank Bramley. ~ Copyright © 2012 New England Wild Flower Society.&#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2093913"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10" descr="Plant form: Desmodium rotundifolium. ~ By Deborah Lievens. ~ Copyright © 2012 Deborah Lievens.&#1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57400" y="0"/>
            <a:ext cx="2093913"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Picture 12" descr="Leaves: Apios americana. ~ By Donald Cameron. ~ Copyright © 2012 Donald Cameron.&#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953000" y="0"/>
            <a:ext cx="2093913"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Picture 14" descr="Plant form: Apios americana. ~ By John Lynch. ~ Copyright © 2012 New England Wild Flower Society.&#10;"/>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050088" y="0"/>
            <a:ext cx="2093912"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5" name="Text Box 15"/>
          <p:cNvSpPr txBox="1">
            <a:spLocks noChangeArrowheads="1"/>
          </p:cNvSpPr>
          <p:nvPr/>
        </p:nvSpPr>
        <p:spPr bwMode="auto">
          <a:xfrm>
            <a:off x="304800" y="2667000"/>
            <a:ext cx="11303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n-US" sz="1200"/>
              <a:t>Lisa Groves</a:t>
            </a:r>
            <a:endParaRPr lang="et-EE" altLang="en-US" sz="1200"/>
          </a:p>
        </p:txBody>
      </p:sp>
      <p:sp>
        <p:nvSpPr>
          <p:cNvPr id="65546" name="Text Box 16"/>
          <p:cNvSpPr txBox="1">
            <a:spLocks noChangeArrowheads="1"/>
          </p:cNvSpPr>
          <p:nvPr/>
        </p:nvSpPr>
        <p:spPr bwMode="auto">
          <a:xfrm>
            <a:off x="669925" y="2068513"/>
            <a:ext cx="25082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n-US" sz="1400"/>
              <a:t>Round-leaf tick-trefoil (above)</a:t>
            </a:r>
            <a:endParaRPr lang="et-EE" altLang="en-US" sz="1400"/>
          </a:p>
        </p:txBody>
      </p:sp>
      <p:sp>
        <p:nvSpPr>
          <p:cNvPr id="65547" name="Text Box 17"/>
          <p:cNvSpPr txBox="1">
            <a:spLocks noChangeArrowheads="1"/>
          </p:cNvSpPr>
          <p:nvPr/>
        </p:nvSpPr>
        <p:spPr bwMode="auto">
          <a:xfrm>
            <a:off x="5546725" y="2068513"/>
            <a:ext cx="17287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n-US" sz="1400"/>
              <a:t>Ground-nut (above)</a:t>
            </a:r>
            <a:endParaRPr lang="et-EE" altLang="en-US" sz="1400"/>
          </a:p>
        </p:txBody>
      </p:sp>
    </p:spTree>
    <p:extLst>
      <p:ext uri="{BB962C8B-B14F-4D97-AF65-F5344CB8AC3E}">
        <p14:creationId xmlns:p14="http://schemas.microsoft.com/office/powerpoint/2010/main" val="4038875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4" descr="DSCN174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2000" y="533400"/>
            <a:ext cx="7797800" cy="584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ext Box 5"/>
          <p:cNvSpPr txBox="1">
            <a:spLocks noChangeArrowheads="1"/>
          </p:cNvSpPr>
          <p:nvPr/>
        </p:nvSpPr>
        <p:spPr bwMode="auto">
          <a:xfrm>
            <a:off x="2514600" y="6361113"/>
            <a:ext cx="3810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n-US" sz="1800"/>
              <a:t>Needham Kudzu Site, July 2012</a:t>
            </a:r>
          </a:p>
        </p:txBody>
      </p:sp>
    </p:spTree>
    <p:extLst>
      <p:ext uri="{BB962C8B-B14F-4D97-AF65-F5344CB8AC3E}">
        <p14:creationId xmlns:p14="http://schemas.microsoft.com/office/powerpoint/2010/main" val="1043095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24600" y="147637"/>
            <a:ext cx="2047875" cy="336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 y="-1"/>
            <a:ext cx="349169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14190" y="3657600"/>
            <a:ext cx="5076495"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657600" y="685800"/>
            <a:ext cx="2911129" cy="369332"/>
          </a:xfrm>
          <a:prstGeom prst="rect">
            <a:avLst/>
          </a:prstGeom>
          <a:noFill/>
        </p:spPr>
        <p:txBody>
          <a:bodyPr wrap="square" rtlCol="0">
            <a:spAutoFit/>
          </a:bodyPr>
          <a:lstStyle/>
          <a:p>
            <a:r>
              <a:rPr lang="en-US" dirty="0" smtClean="0"/>
              <a:t>Maps of </a:t>
            </a:r>
            <a:r>
              <a:rPr lang="en-US" dirty="0" err="1" smtClean="0"/>
              <a:t>Pueraria</a:t>
            </a:r>
            <a:r>
              <a:rPr lang="en-US" dirty="0" smtClean="0"/>
              <a:t> </a:t>
            </a:r>
            <a:r>
              <a:rPr lang="en-US" dirty="0" err="1" smtClean="0"/>
              <a:t>montana</a:t>
            </a:r>
            <a:endParaRPr lang="en-US" dirty="0"/>
          </a:p>
        </p:txBody>
      </p:sp>
    </p:spTree>
    <p:extLst>
      <p:ext uri="{BB962C8B-B14F-4D97-AF65-F5344CB8AC3E}">
        <p14:creationId xmlns:p14="http://schemas.microsoft.com/office/powerpoint/2010/main" val="3669896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lgerian" panose="04020705040A02060702" pitchFamily="82" charset="0"/>
              </a:rPr>
              <a:t>Questions? COMMENTS? Concerns?</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latin typeface="Algerian" panose="04020705040A02060702" pitchFamily="82" charset="0"/>
              </a:rPr>
              <a:t>Thank You:</a:t>
            </a:r>
          </a:p>
          <a:p>
            <a:pPr marL="0" indent="0">
              <a:buNone/>
            </a:pPr>
            <a:r>
              <a:rPr lang="en-US" dirty="0" err="1" smtClean="0"/>
              <a:t>SuAsCo</a:t>
            </a:r>
            <a:r>
              <a:rPr lang="en-US" dirty="0" smtClean="0"/>
              <a:t> CISMA</a:t>
            </a:r>
          </a:p>
          <a:p>
            <a:pPr marL="0" indent="0">
              <a:buNone/>
            </a:pPr>
            <a:r>
              <a:rPr lang="en-US" dirty="0" smtClean="0"/>
              <a:t>Westford Conservation Trust</a:t>
            </a:r>
          </a:p>
          <a:p>
            <a:pPr marL="0" indent="0">
              <a:buNone/>
            </a:pPr>
            <a:r>
              <a:rPr lang="en-US" dirty="0" smtClean="0"/>
              <a:t>New England Wild Flower Society</a:t>
            </a:r>
          </a:p>
          <a:p>
            <a:pPr marL="0" indent="0">
              <a:buNone/>
            </a:pPr>
            <a:r>
              <a:rPr lang="en-US" dirty="0" smtClean="0"/>
              <a:t>Mass Audubon</a:t>
            </a:r>
          </a:p>
          <a:p>
            <a:pPr marL="0" indent="0">
              <a:buNone/>
            </a:pPr>
            <a:r>
              <a:rPr lang="en-US" dirty="0" smtClean="0"/>
              <a:t>River Stewardship Council</a:t>
            </a:r>
          </a:p>
          <a:p>
            <a:pPr marL="0" indent="0">
              <a:buNone/>
            </a:pPr>
            <a:r>
              <a:rPr lang="en-US" dirty="0" smtClean="0"/>
              <a:t>National Fish and Wildlife Foundation</a:t>
            </a:r>
          </a:p>
          <a:p>
            <a:pPr marL="0" indent="0">
              <a:buNone/>
            </a:pPr>
            <a:r>
              <a:rPr lang="en-US" dirty="0" smtClean="0"/>
              <a:t>NYANZA Trustees</a:t>
            </a:r>
          </a:p>
          <a:p>
            <a:pPr marL="0" indent="0">
              <a:buNone/>
            </a:pPr>
            <a:endParaRPr lang="en-US" dirty="0" smtClean="0"/>
          </a:p>
          <a:p>
            <a:pPr marL="0" indent="0">
              <a:buNone/>
            </a:pPr>
            <a:endParaRPr lang="en-US" dirty="0"/>
          </a:p>
        </p:txBody>
      </p:sp>
      <p:sp>
        <p:nvSpPr>
          <p:cNvPr id="4" name="TextBox 3"/>
          <p:cNvSpPr txBox="1"/>
          <p:nvPr/>
        </p:nvSpPr>
        <p:spPr>
          <a:xfrm>
            <a:off x="6781800" y="762001"/>
            <a:ext cx="1219200" cy="3170099"/>
          </a:xfrm>
          <a:prstGeom prst="rect">
            <a:avLst/>
          </a:prstGeom>
          <a:noFill/>
        </p:spPr>
        <p:txBody>
          <a:bodyPr wrap="square" rtlCol="0">
            <a:spAutoFit/>
          </a:bodyPr>
          <a:lstStyle/>
          <a:p>
            <a:r>
              <a:rPr lang="en-US" sz="20000" dirty="0" smtClean="0">
                <a:latin typeface="Algerian" panose="04020705040A02060702" pitchFamily="82" charset="0"/>
              </a:rPr>
              <a:t>?</a:t>
            </a:r>
            <a:endParaRPr lang="en-US" sz="20000" dirty="0">
              <a:latin typeface="Algerian" panose="04020705040A02060702" pitchFamily="82" charset="0"/>
            </a:endParaRPr>
          </a:p>
        </p:txBody>
      </p:sp>
    </p:spTree>
    <p:extLst>
      <p:ext uri="{BB962C8B-B14F-4D97-AF65-F5344CB8AC3E}">
        <p14:creationId xmlns:p14="http://schemas.microsoft.com/office/powerpoint/2010/main" val="2110013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3255</TotalTime>
  <Words>3068</Words>
  <Application>Microsoft Office PowerPoint</Application>
  <PresentationFormat>On-screen Show (4:3)</PresentationFormat>
  <Paragraphs>412</Paragraphs>
  <Slides>66</Slides>
  <Notes>24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73" baseType="lpstr">
      <vt:lpstr>Algerian</vt:lpstr>
      <vt:lpstr>Arial</vt:lpstr>
      <vt:lpstr>Calibri</vt:lpstr>
      <vt:lpstr>Times New Roman</vt:lpstr>
      <vt:lpstr>Wingdings</vt:lpstr>
      <vt:lpstr>Office Theme</vt:lpstr>
      <vt:lpstr>Photo Editor Photo</vt:lpstr>
      <vt:lpstr>  Invasive Species Management in the SuAsCo watershed</vt:lpstr>
      <vt:lpstr>Our Location</vt:lpstr>
      <vt:lpstr>How we began</vt:lpstr>
      <vt:lpstr>MOU signing</vt:lpstr>
      <vt:lpstr>What is it?</vt:lpstr>
      <vt:lpstr>http://cisma-suasco.org/</vt:lpstr>
      <vt:lpstr>Funding Sources over the Years</vt:lpstr>
      <vt:lpstr>PowerPoint Presentation</vt:lpstr>
      <vt:lpstr>DEFINITIONS</vt:lpstr>
      <vt:lpstr>PowerPoint Presentation</vt:lpstr>
      <vt:lpstr>PowerPoint Presentation</vt:lpstr>
      <vt:lpstr>   Mile-a-minute  5 Years later                </vt:lpstr>
      <vt:lpstr>Westford Conservation Trust</vt:lpstr>
      <vt:lpstr>Westford Mile-a-minute Invasive Species Control Program</vt:lpstr>
      <vt:lpstr>Where it all began</vt:lpstr>
      <vt:lpstr>MAM at Lowell Rd</vt:lpstr>
      <vt:lpstr>3 Pulling Sites – Stony Brook</vt:lpstr>
      <vt:lpstr>Lowell Rd MAM Locations</vt:lpstr>
      <vt:lpstr>Lowell Rd – Compost Piles</vt:lpstr>
      <vt:lpstr>Grey Fox Lane MAM Locations</vt:lpstr>
      <vt:lpstr>Old Colony Rd MAM Site</vt:lpstr>
      <vt:lpstr>Littleton MAM Site</vt:lpstr>
      <vt:lpstr>First Steps for Control</vt:lpstr>
      <vt:lpstr>Next Steps – Getting the word out</vt:lpstr>
      <vt:lpstr>Then we pulled and pulled and pulled and pulled</vt:lpstr>
      <vt:lpstr>MAM at Lowell Rd</vt:lpstr>
      <vt:lpstr>Where’s the MAM?</vt:lpstr>
      <vt:lpstr>Where’s the MAM?</vt:lpstr>
      <vt:lpstr>2015  - Status of the program</vt:lpstr>
      <vt:lpstr>Japanese Stiltgrass (Microstegium vimineum)</vt:lpstr>
      <vt:lpstr>PowerPoint Presentation</vt:lpstr>
      <vt:lpstr>Japanese Stiltgrass (Microstegium vimineum)</vt:lpstr>
      <vt:lpstr>Japanese Stiltgrass (Microstegium vimineum)</vt:lpstr>
      <vt:lpstr>PowerPoint Presentation</vt:lpstr>
      <vt:lpstr>Japanese Stiltgrass (Microstegium vimineum)</vt:lpstr>
      <vt:lpstr>Japanese Stiltgrass (Microstegium vimineum)</vt:lpstr>
      <vt:lpstr>Japanese Stiltgrass (Microstegium vimineum)   CIMSA Distribution</vt:lpstr>
      <vt:lpstr>PowerPoint Presentation</vt:lpstr>
      <vt:lpstr>PowerPoint Presentation</vt:lpstr>
      <vt:lpstr>Narrow-leaf bittercress (Cardamine impatiens) </vt:lpstr>
      <vt:lpstr>Narrow-leaf Bittercress and Look-a-Likes</vt:lpstr>
      <vt:lpstr>PowerPoint Presentation</vt:lpstr>
      <vt:lpstr>PowerPoint Presentation</vt:lpstr>
      <vt:lpstr>PowerPoint Presentation</vt:lpstr>
      <vt:lpstr>PowerPoint Presentation</vt:lpstr>
      <vt:lpstr>Giant Hogweed and Look-a-Likes</vt:lpstr>
      <vt:lpstr>PowerPoint Presentation</vt:lpstr>
      <vt:lpstr>PowerPoint Presentation</vt:lpstr>
      <vt:lpstr>PowerPoint Presentation</vt:lpstr>
      <vt:lpstr>PowerPoint Presentation</vt:lpstr>
      <vt:lpstr>PowerPoint Presentation</vt:lpstr>
      <vt:lpstr>Wall lettuce (Mycelis muralis)</vt:lpstr>
      <vt:lpstr>PowerPoint Presentation</vt:lpstr>
      <vt:lpstr>PowerPoint Presentation</vt:lpstr>
      <vt:lpstr>Mile a minute vine       (Persicaria perfoliata)</vt:lpstr>
      <vt:lpstr> Mile-a-Minute and Look-a-Likes</vt:lpstr>
      <vt:lpstr>PowerPoint Presentation</vt:lpstr>
      <vt:lpstr>PowerPoint Presentation</vt:lpstr>
      <vt:lpstr>Wineberry  (Rubus phoenicolasius)  </vt:lpstr>
      <vt:lpstr>PowerPoint Presentation</vt:lpstr>
      <vt:lpstr>PowerPoint Presentation</vt:lpstr>
      <vt:lpstr>Kudzu (Pueraria montana var. lobata)</vt:lpstr>
      <vt:lpstr>PowerPoint Presentation</vt:lpstr>
      <vt:lpstr>PowerPoint Presentation</vt:lpstr>
      <vt:lpstr>PowerPoint Presentation</vt:lpstr>
      <vt:lpstr>Questions? COMMENTS? Concerns?</vt:lpstr>
    </vt:vector>
  </TitlesOfParts>
  <Company>U.S. Fish &amp; Wildlife Service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SuAsCo CISMA</dc:title>
  <dc:creator>Amber Carr</dc:creator>
  <cp:lastModifiedBy>Brita Dempsey</cp:lastModifiedBy>
  <cp:revision>2008</cp:revision>
  <cp:lastPrinted>2013-04-15T19:16:47Z</cp:lastPrinted>
  <dcterms:created xsi:type="dcterms:W3CDTF">2010-03-29T16:27:59Z</dcterms:created>
  <dcterms:modified xsi:type="dcterms:W3CDTF">2015-11-16T16:42:58Z</dcterms:modified>
</cp:coreProperties>
</file>